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0"/>
  </p:notesMasterIdLst>
  <p:sldIdLst>
    <p:sldId id="256" r:id="rId5"/>
    <p:sldId id="257" r:id="rId6"/>
    <p:sldId id="258" r:id="rId7"/>
    <p:sldId id="278" r:id="rId8"/>
    <p:sldId id="316" r:id="rId9"/>
    <p:sldId id="260" r:id="rId10"/>
    <p:sldId id="297" r:id="rId11"/>
    <p:sldId id="298" r:id="rId12"/>
    <p:sldId id="299" r:id="rId13"/>
    <p:sldId id="300" r:id="rId14"/>
    <p:sldId id="301" r:id="rId15"/>
    <p:sldId id="302" r:id="rId16"/>
    <p:sldId id="307" r:id="rId17"/>
    <p:sldId id="308" r:id="rId18"/>
    <p:sldId id="309" r:id="rId19"/>
    <p:sldId id="310" r:id="rId20"/>
    <p:sldId id="311" r:id="rId21"/>
    <p:sldId id="312" r:id="rId22"/>
    <p:sldId id="313" r:id="rId23"/>
    <p:sldId id="314" r:id="rId24"/>
    <p:sldId id="315" r:id="rId25"/>
    <p:sldId id="306" r:id="rId26"/>
    <p:sldId id="287" r:id="rId27"/>
    <p:sldId id="288" r:id="rId28"/>
    <p:sldId id="289" r:id="rId2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imanshu Mat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975B8A-80DB-46A9-A829-E5E4FEB9DCAB}" v="2" dt="2021-01-20T10:58:20.44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ustubh Ratan Meshram" userId="S::kaustubhmeshram28@iitkgp.ac.in::fec74510-2889-4ba2-94ee-db210feab1ff" providerId="AD" clId="Web-{A6975B8A-80DB-46A9-A829-E5E4FEB9DCAB}"/>
    <pc:docChg chg="modSld">
      <pc:chgData name="Kaustubh Ratan Meshram" userId="S::kaustubhmeshram28@iitkgp.ac.in::fec74510-2889-4ba2-94ee-db210feab1ff" providerId="AD" clId="Web-{A6975B8A-80DB-46A9-A829-E5E4FEB9DCAB}" dt="2021-01-20T10:58:20.441" v="1" actId="1076"/>
      <pc:docMkLst>
        <pc:docMk/>
      </pc:docMkLst>
      <pc:sldChg chg="modSp">
        <pc:chgData name="Kaustubh Ratan Meshram" userId="S::kaustubhmeshram28@iitkgp.ac.in::fec74510-2889-4ba2-94ee-db210feab1ff" providerId="AD" clId="Web-{A6975B8A-80DB-46A9-A829-E5E4FEB9DCAB}" dt="2021-01-20T10:58:20.441" v="1" actId="1076"/>
        <pc:sldMkLst>
          <pc:docMk/>
          <pc:sldMk cId="151732220" sldId="301"/>
        </pc:sldMkLst>
        <pc:spChg chg="mod">
          <ac:chgData name="Kaustubh Ratan Meshram" userId="S::kaustubhmeshram28@iitkgp.ac.in::fec74510-2889-4ba2-94ee-db210feab1ff" providerId="AD" clId="Web-{A6975B8A-80DB-46A9-A829-E5E4FEB9DCAB}" dt="2021-01-20T10:58:20.441" v="1" actId="1076"/>
          <ac:spMkLst>
            <pc:docMk/>
            <pc:sldMk cId="151732220" sldId="301"/>
            <ac:spMk id="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847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b4bce6b03b_3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b4bce6b03b_3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Join the MEET</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41159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4afc62c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4afc62c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73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4bce6b03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4bce6b03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24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t>Presenter</a:t>
            </a:r>
          </a:p>
          <a:p>
            <a:r>
              <a:t>2017-10-26 15:22:59</a:t>
            </a:r>
          </a:p>
          <a:p>
            <a:r>
              <a:t>--------------------------------------------</a:t>
            </a:r>
          </a:p>
          <a:p>
            <a:r>
              <a:t>With this slide we take the statistical  and analytical concepts  explained on the previous slide  and go into greater detail  regarding the modeling  algorithms. The various models  are described below. One of the  key points to be made in this  slide is that PM’s sophisticated  statistical and analytical models  help an organization determine  which of many sources of asset  performance data are the most  relevant in describing asset  performance and predicting  failure. In most cases by applying  the statistical and analytical  models we determine that ONLY  A SUBSET of asset performance  data is required to develop an  accurate model. In one  customer example, they began  be identifying over 4,000  potential factors that could  describe asset performance, via  analysis to determine which data  best correlated to describe asset  performance, reduced the  number of factors to about 30. </a:t>
            </a:r>
          </a:p>
          <a:p>
            <a:r>
              <a:t> See IBM Predictive Maintenance  and Quality Version 2.5.0 Solution  Guide Chapter 8 for details on  predictive models.</a:t>
            </a:r>
          </a:p>
          <a:p>
            <a:r>
              <a:t> </a:t>
            </a:r>
          </a:p>
          <a:p>
            <a:r>
              <a:t>The Maintenance predictive model  helps you optimize your  Preventive Maintenance System.  In the past, a scheduler would  optimize a plant's Preventive  Maintenance System (PMS) by  carefully altering the days that  were allotted for maintenance in  the OEM's default schedule. The  IBM Predictive Maintenance and  Quality Maintenance predictive  model helps you to optimize your  maintenance schedule using  predictive analysis. Often, in a  new setup of PMQ sensors in the  plant, even if sensor data has not  gained optimal maturity for  effective predictions, there may  be enough data in the plant's  maintenance system (Maximo/  SAP-PM etc.) to initiate a  Predictive Maintenance regime.  IBM PMQ's Maintenance  Analytics can work on such  maintenance work orders alone  and does not depend on any  sensor data. Therefore, the  Maintenance model may help to  expedite the ROI of any  Predictive Analytics system  before any useful sensor data is  obtained.</a:t>
            </a:r>
          </a:p>
          <a:p>
            <a:r>
              <a:t> </a:t>
            </a:r>
          </a:p>
          <a:p>
            <a:r>
              <a:t>The Sensor Health predictive model  analyzes an asset's sensor  readings to help determine the  likelihood that the asset will fail. If  the likelihood of failure is high,  you can schedule an urgent  inspection of the machine. The  Sensor Health model  continuously monitors the health  of a machine or an asset and  predicts potential machine faults  in real time. The model uses  historical sensor data profile  values stored in the KPI tables  and keeps a running status to  determine the current health of  an asset. The Sensor Health  model can also be used to  predict the future health of an  asset.</a:t>
            </a:r>
          </a:p>
          <a:p>
            <a:r>
              <a:t> </a:t>
            </a:r>
          </a:p>
          <a:p>
            <a:r>
              <a:t>The Top Failure Reason predictive  model helps you identify the top  failure predictors for a given  asset in order of their  importance. You can then further  analyze the identified reasons or  parameters to assist in a guided  trail from cause or root cause  analysis to its respective pattern  discovery. This model is used to  analyze and discover the top  percentile and number of  parameters which are influential  in predicting a machine's failure  (or optimal health) and their  relative importance.</a:t>
            </a:r>
          </a:p>
          <a:p>
            <a:r>
              <a:t> </a:t>
            </a:r>
          </a:p>
          <a:p>
            <a:r>
              <a:t>The Integrated predictive model  produces a predicted health score and  days to maintenance for each  asset or process at a site. The  health score is used to determine  an asset's performance. The  health score determines how  likely an asset is to fail. This  health score model can  continuously monitor machine or  asset health and predict potential  machine faults in real time. It  uses historical defect and  maintenance data, along with  results of the other Analytics  models, to determine the  integrated health score and  forecasted days to maintenance  of an asset. The integrated  model can also be used to  predict the future health of an  asset.</a:t>
            </a:r>
          </a:p>
          <a:p>
            <a:r>
              <a:t> </a:t>
            </a:r>
          </a:p>
          <a:p>
            <a:r>
              <a:t>The Feature-based predictive model  produces a resource's predicted  health score and optimal  maintenance period, and  recommends inspection or  changes to maintenance  schedules. It is an improvement  to Sensor Analytics in Predictive  Maintenance and Quality 2.0.  Feature-Based Analytics  analyzes historical failures and  planned or unplanned  (breakdowns) maintenance  orders that are generated in IBM  Maximo. It predicts a resource's  health score and optimal  maintenance period, and  recommends inspection or  changes to maintenance  schedules.</a:t>
            </a:r>
          </a:p>
          <a:p>
            <a:r>
              <a:t>Using the aforementioned models  that IBM provides with PMQ,  clients can also modify and  extend these to develop custom  models to meet the specific  needs of their business.  </a:t>
            </a:r>
          </a:p>
          <a:p>
            <a:r>
              <a:t>  </a:t>
            </a:r>
          </a:p>
          <a:p>
            <a:r>
              <a:t>Ensemble model combines senor,  maintenance, custom and  feature-based models into a  single combined model. It allows  customers to develop a model on  an incremental basis. As they  gain additional asset  performance data they can  continually improve model  accuracy using ensemble  modeling capability. </a:t>
            </a:r>
          </a:p>
          <a:p>
            <a:r>
              <a:t> </a:t>
            </a:r>
          </a:p>
          <a:p>
            <a:r>
              <a:t>IBM also offers industry-specific  asset models for rotational  equipment, turbo pumps,  high-value assets, safety,  turbines, energy optimization,  substation transformers,  distribution transformers, poles  (electrical transmission) and  power cables. IBM will continue  to develop additional industry-  and asset-specific models.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7250"/>
            <a:ext cx="4114800" cy="2314575"/>
          </a:xfrm>
          <a:prstGeom prst="rect">
            <a:avLst/>
          </a:prstGeom>
          <a:noFill/>
          <a:ln w="12700">
            <a:solidFill>
              <a:prstClr val="black"/>
            </a:solidFill>
          </a:ln>
        </p:spPr>
      </p:sp>
      <p:sp>
        <p:nvSpPr>
          <p:cNvPr id="3" name="Notes Placeholder 2"/>
          <p:cNvSpPr>
            <a:spLocks noGrp="1"/>
          </p:cNvSpPr>
          <p:nvPr>
            <p:ph type="body" idx="1"/>
          </p:nvPr>
        </p:nvSpPr>
        <p:spPr>
          <a:xfrm>
            <a:off x="1219200" y="3300413"/>
            <a:ext cx="9753600" cy="2700337"/>
          </a:xfrm>
          <a:prstGeom prst="rect">
            <a:avLst/>
          </a:prstGeom>
        </p:spPr>
        <p:txBody>
          <a:bodyPr/>
          <a:lstStyle/>
          <a:p>
            <a:r>
              <a:rPr lang="en-IN"/>
              <a:t>http://www.sterilityequipments.com/ethylene_oxide_sterilizer.html</a:t>
            </a:r>
          </a:p>
          <a:p>
            <a:endParaRPr lang="en-IN"/>
          </a:p>
        </p:txBody>
      </p:sp>
    </p:spTree>
    <p:extLst>
      <p:ext uri="{BB962C8B-B14F-4D97-AF65-F5344CB8AC3E}">
        <p14:creationId xmlns:p14="http://schemas.microsoft.com/office/powerpoint/2010/main" val="319033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7250"/>
            <a:ext cx="4114800" cy="2314575"/>
          </a:xfrm>
          <a:prstGeom prst="rect">
            <a:avLst/>
          </a:prstGeom>
          <a:noFill/>
          <a:ln w="12700">
            <a:solidFill>
              <a:prstClr val="black"/>
            </a:solidFill>
          </a:ln>
        </p:spPr>
      </p:sp>
      <p:sp>
        <p:nvSpPr>
          <p:cNvPr id="3" name="Notes Placeholder 2"/>
          <p:cNvSpPr>
            <a:spLocks noGrp="1"/>
          </p:cNvSpPr>
          <p:nvPr>
            <p:ph type="body" idx="1"/>
          </p:nvPr>
        </p:nvSpPr>
        <p:spPr>
          <a:xfrm>
            <a:off x="1219200" y="3300413"/>
            <a:ext cx="9753600" cy="2700337"/>
          </a:xfrm>
          <a:prstGeom prst="rect">
            <a:avLst/>
          </a:prstGeom>
        </p:spPr>
        <p:txBody>
          <a:bodyPr/>
          <a:lstStyle/>
          <a:p>
            <a:r>
              <a:rPr lang="en-US" b="1"/>
              <a:t>Due to non-optimal  compressed air levels results in wear and leakages in the sterilizer. Thus, for detection of pressure fluctuations, compressed air metrics of a sterilizer, all possible locations of leakages and analyses for cushioning time against wear is of  utmost importance for maintaining optimal compressed air levels.</a:t>
            </a:r>
            <a:endParaRPr lang="en-US"/>
          </a:p>
          <a:p>
            <a:endParaRPr lang="en-US">
              <a:cs typeface="Calibri"/>
            </a:endParaRPr>
          </a:p>
        </p:txBody>
      </p:sp>
    </p:spTree>
    <p:extLst>
      <p:ext uri="{BB962C8B-B14F-4D97-AF65-F5344CB8AC3E}">
        <p14:creationId xmlns:p14="http://schemas.microsoft.com/office/powerpoint/2010/main" val="3649362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7250"/>
            <a:ext cx="4114800" cy="2314575"/>
          </a:xfrm>
          <a:prstGeom prst="rect">
            <a:avLst/>
          </a:prstGeom>
          <a:noFill/>
          <a:ln w="12700">
            <a:solidFill>
              <a:prstClr val="black"/>
            </a:solidFill>
          </a:ln>
        </p:spPr>
      </p:sp>
      <p:sp>
        <p:nvSpPr>
          <p:cNvPr id="3" name="Notes Placeholder 2"/>
          <p:cNvSpPr>
            <a:spLocks noGrp="1"/>
          </p:cNvSpPr>
          <p:nvPr>
            <p:ph type="body" idx="1"/>
          </p:nvPr>
        </p:nvSpPr>
        <p:spPr>
          <a:xfrm>
            <a:off x="1219200" y="3300413"/>
            <a:ext cx="9753600" cy="2700337"/>
          </a:xfrm>
          <a:prstGeom prst="rect">
            <a:avLst/>
          </a:prstGeom>
        </p:spPr>
        <p:txBody>
          <a:bodyPr/>
          <a:lstStyle/>
          <a:p>
            <a:br>
              <a:rPr lang="en-IN"/>
            </a:br>
            <a:endParaRPr lang="en-IN"/>
          </a:p>
          <a:p>
            <a:endParaRPr lang="en-US">
              <a:cs typeface="Calibri"/>
            </a:endParaRPr>
          </a:p>
        </p:txBody>
      </p:sp>
    </p:spTree>
    <p:extLst>
      <p:ext uri="{BB962C8B-B14F-4D97-AF65-F5344CB8AC3E}">
        <p14:creationId xmlns:p14="http://schemas.microsoft.com/office/powerpoint/2010/main" val="2783228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7250"/>
            <a:ext cx="4114800" cy="2314575"/>
          </a:xfrm>
          <a:prstGeom prst="rect">
            <a:avLst/>
          </a:prstGeom>
          <a:noFill/>
          <a:ln w="12700">
            <a:solidFill>
              <a:prstClr val="black"/>
            </a:solidFill>
          </a:ln>
        </p:spPr>
      </p:sp>
      <p:sp>
        <p:nvSpPr>
          <p:cNvPr id="3" name="Notes Placeholder 2"/>
          <p:cNvSpPr>
            <a:spLocks noGrp="1"/>
          </p:cNvSpPr>
          <p:nvPr>
            <p:ph type="body" idx="1"/>
          </p:nvPr>
        </p:nvSpPr>
        <p:spPr>
          <a:xfrm>
            <a:off x="1219200" y="3300413"/>
            <a:ext cx="9753600" cy="2700337"/>
          </a:xfrm>
          <a:prstGeom prst="rect">
            <a:avLst/>
          </a:prstGeom>
        </p:spPr>
        <p:txBody>
          <a:bodyPr/>
          <a:lstStyle/>
          <a:p>
            <a:endParaRPr lang="en-US">
              <a:cs typeface="Calibri"/>
            </a:endParaRPr>
          </a:p>
        </p:txBody>
      </p:sp>
    </p:spTree>
    <p:extLst>
      <p:ext uri="{BB962C8B-B14F-4D97-AF65-F5344CB8AC3E}">
        <p14:creationId xmlns:p14="http://schemas.microsoft.com/office/powerpoint/2010/main" val="688750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7250"/>
            <a:ext cx="4114800" cy="2314575"/>
          </a:xfrm>
          <a:prstGeom prst="rect">
            <a:avLst/>
          </a:prstGeom>
          <a:noFill/>
          <a:ln w="12700">
            <a:solidFill>
              <a:prstClr val="black"/>
            </a:solidFill>
          </a:ln>
        </p:spPr>
      </p:sp>
      <p:sp>
        <p:nvSpPr>
          <p:cNvPr id="3" name="Notes Placeholder 2"/>
          <p:cNvSpPr>
            <a:spLocks noGrp="1"/>
          </p:cNvSpPr>
          <p:nvPr>
            <p:ph type="body" idx="1"/>
          </p:nvPr>
        </p:nvSpPr>
        <p:spPr>
          <a:xfrm>
            <a:off x="1219200" y="3300413"/>
            <a:ext cx="9753600" cy="2700337"/>
          </a:xfrm>
          <a:prstGeom prst="rect">
            <a:avLst/>
          </a:prstGeom>
        </p:spPr>
        <p:txBody>
          <a:bodyPr/>
          <a:lstStyle/>
          <a:p>
            <a:r>
              <a:rPr lang="en-US"/>
              <a:t>Data Preparation &amp; Visualization : </a:t>
            </a:r>
          </a:p>
          <a:p>
            <a:r>
              <a:rPr lang="en-US"/>
              <a:t> </a:t>
            </a:r>
            <a:endParaRPr lang="en-US">
              <a:cs typeface="Calibri"/>
            </a:endParaRPr>
          </a:p>
          <a:p>
            <a:pPr marL="171450" indent="-171450">
              <a:buFont typeface="Arial"/>
              <a:buChar char="•"/>
            </a:pPr>
            <a:r>
              <a:rPr lang="en-US"/>
              <a:t>Analyze the input Time Series data- Exploratory Data Analysis (EDA) </a:t>
            </a:r>
            <a:endParaRPr lang="en-US">
              <a:cs typeface="Calibri" panose="020F0502020204030204"/>
            </a:endParaRPr>
          </a:p>
          <a:p>
            <a:pPr marL="171450" indent="-171450">
              <a:buFont typeface="Arial"/>
              <a:buChar char="•"/>
            </a:pPr>
            <a:endParaRPr lang="en-US">
              <a:cs typeface="Calibri" panose="020F0502020204030204"/>
            </a:endParaRPr>
          </a:p>
          <a:p>
            <a:pPr marL="171450" indent="-171450">
              <a:buFont typeface="Arial"/>
              <a:buChar char="•"/>
            </a:pPr>
            <a:r>
              <a:rPr lang="en-US"/>
              <a:t>Iterate through each time series file containing accelerometer    measurements and  calculate the top 5 highest “frequency spikes” for each file (1 second intervals). </a:t>
            </a:r>
            <a:endParaRPr lang="en-US">
              <a:cs typeface="Calibri" panose="020F0502020204030204"/>
            </a:endParaRPr>
          </a:p>
          <a:p>
            <a:r>
              <a:rPr lang="en-US"/>
              <a:t> </a:t>
            </a:r>
            <a:endParaRPr lang="en-US">
              <a:cs typeface="Calibri" panose="020F0502020204030204"/>
            </a:endParaRPr>
          </a:p>
          <a:p>
            <a:pPr marL="171450" indent="-171450">
              <a:buFont typeface="Arial"/>
              <a:buChar char="•"/>
            </a:pPr>
            <a:r>
              <a:rPr lang="en-US"/>
              <a:t>This creates a file for each bearing with 2156 records (four files total) for  the  interval that is going to be store in the Cloud Storage </a:t>
            </a:r>
            <a:endParaRPr lang="en-US">
              <a:cs typeface="Calibri" panose="020F0502020204030204"/>
            </a:endParaRPr>
          </a:p>
          <a:p>
            <a:pPr marL="171450" indent="-171450">
              <a:buFont typeface="Arial"/>
              <a:buChar char="•"/>
            </a:pPr>
            <a:endParaRPr lang="en-US">
              <a:cs typeface="Calibri" panose="020F0502020204030204"/>
            </a:endParaRPr>
          </a:p>
          <a:p>
            <a:pPr marL="184150" indent="-171450">
              <a:buFont typeface="Arial"/>
              <a:buChar char="•"/>
            </a:pPr>
            <a:r>
              <a:rPr lang="en-US"/>
              <a:t>Determine when failure will occur </a:t>
            </a:r>
            <a:endParaRPr lang="en-US">
              <a:cs typeface="Calibri" panose="020F0502020204030204"/>
            </a:endParaRPr>
          </a:p>
        </p:txBody>
      </p:sp>
    </p:spTree>
    <p:extLst>
      <p:ext uri="{BB962C8B-B14F-4D97-AF65-F5344CB8AC3E}">
        <p14:creationId xmlns:p14="http://schemas.microsoft.com/office/powerpoint/2010/main" val="397929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8739" y="77343"/>
            <a:ext cx="12034520" cy="5137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1/20/2021</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Calibri"/>
                <a:cs typeface="Calibri"/>
              </a:defRPr>
            </a:lvl1pPr>
          </a:lstStyle>
          <a:p>
            <a:pPr marL="38100">
              <a:lnSpc>
                <a:spcPts val="1240"/>
              </a:lnSpc>
            </a:pPr>
            <a:fld id="{81D60167-4931-47E6-BA6A-407CBD079E47}" type="slidenum">
              <a:rPr dirty="0"/>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1/20/2021</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Calibri"/>
                <a:cs typeface="Calibri"/>
              </a:defRPr>
            </a:lvl1pPr>
          </a:lstStyle>
          <a:p>
            <a:pPr marL="38100">
              <a:lnSpc>
                <a:spcPts val="1240"/>
              </a:lnSpc>
            </a:pP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201911" y="0"/>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p>
            <a:endParaRPr/>
          </a:p>
        </p:txBody>
      </p:sp>
      <p:sp>
        <p:nvSpPr>
          <p:cNvPr id="17" name="bg object 17"/>
          <p:cNvSpPr/>
          <p:nvPr/>
        </p:nvSpPr>
        <p:spPr>
          <a:xfrm>
            <a:off x="9901428" y="0"/>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p>
            <a:endParaRPr/>
          </a:p>
        </p:txBody>
      </p:sp>
      <p:sp>
        <p:nvSpPr>
          <p:cNvPr id="18" name="bg object 18"/>
          <p:cNvSpPr/>
          <p:nvPr/>
        </p:nvSpPr>
        <p:spPr>
          <a:xfrm>
            <a:off x="3793235" y="6542531"/>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p>
            <a:endParaRPr/>
          </a:p>
        </p:txBody>
      </p:sp>
      <p:sp>
        <p:nvSpPr>
          <p:cNvPr id="19" name="bg object 19"/>
          <p:cNvSpPr/>
          <p:nvPr/>
        </p:nvSpPr>
        <p:spPr>
          <a:xfrm>
            <a:off x="4605528" y="6249923"/>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p>
            <a:endParaRPr/>
          </a:p>
        </p:txBody>
      </p:sp>
      <p:sp>
        <p:nvSpPr>
          <p:cNvPr id="20" name="bg object 20"/>
          <p:cNvSpPr/>
          <p:nvPr/>
        </p:nvSpPr>
        <p:spPr>
          <a:xfrm>
            <a:off x="8691371" y="6542531"/>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p>
            <a:endParaRPr/>
          </a:p>
        </p:txBody>
      </p:sp>
      <p:sp>
        <p:nvSpPr>
          <p:cNvPr id="21" name="bg object 21"/>
          <p:cNvSpPr/>
          <p:nvPr/>
        </p:nvSpPr>
        <p:spPr>
          <a:xfrm>
            <a:off x="1719072" y="6682740"/>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73568" y="1424312"/>
            <a:ext cx="3091815" cy="4173220"/>
          </a:xfrm>
          <a:prstGeom prst="rect">
            <a:avLst/>
          </a:prstGeom>
        </p:spPr>
        <p:txBody>
          <a:bodyPr wrap="square" lIns="0" tIns="0" rIns="0" bIns="0">
            <a:spAutoFit/>
          </a:bodyPr>
          <a:lstStyle>
            <a:lvl1pPr>
              <a:defRPr sz="2400" b="0" i="0">
                <a:solidFill>
                  <a:srgbClr val="000090"/>
                </a:solidFill>
                <a:latin typeface="Arial"/>
                <a:cs typeface="Arial"/>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1/20/2021</a:t>
            </a:fld>
            <a:endParaRPr lang="en-US"/>
          </a:p>
        </p:txBody>
      </p:sp>
      <p:sp>
        <p:nvSpPr>
          <p:cNvPr id="7" name="Holder 7"/>
          <p:cNvSpPr>
            <a:spLocks noGrp="1"/>
          </p:cNvSpPr>
          <p:nvPr>
            <p:ph type="sldNum" sz="quarter" idx="7"/>
          </p:nvPr>
        </p:nvSpPr>
        <p:spPr/>
        <p:txBody>
          <a:bodyPr lIns="0" tIns="0" rIns="0" bIns="0"/>
          <a:lstStyle>
            <a:lvl1pPr>
              <a:defRPr sz="1200" b="0" i="0">
                <a:solidFill>
                  <a:srgbClr val="8A8A8A"/>
                </a:solidFill>
                <a:latin typeface="Calibri"/>
                <a:cs typeface="Calibri"/>
              </a:defRPr>
            </a:lvl1pPr>
          </a:lstStyle>
          <a:p>
            <a:pPr marL="38100">
              <a:lnSpc>
                <a:spcPts val="1240"/>
              </a:lnSpc>
            </a:pP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1/20/2021</a:t>
            </a:fld>
            <a:endParaRPr lang="en-US"/>
          </a:p>
        </p:txBody>
      </p:sp>
      <p:sp>
        <p:nvSpPr>
          <p:cNvPr id="5" name="Holder 5"/>
          <p:cNvSpPr>
            <a:spLocks noGrp="1"/>
          </p:cNvSpPr>
          <p:nvPr>
            <p:ph type="sldNum" sz="quarter" idx="7"/>
          </p:nvPr>
        </p:nvSpPr>
        <p:spPr/>
        <p:txBody>
          <a:bodyPr lIns="0" tIns="0" rIns="0" bIns="0"/>
          <a:lstStyle>
            <a:lvl1pPr>
              <a:defRPr sz="1200" b="0" i="0">
                <a:solidFill>
                  <a:srgbClr val="8A8A8A"/>
                </a:solidFill>
                <a:latin typeface="Calibri"/>
                <a:cs typeface="Calibri"/>
              </a:defRPr>
            </a:lvl1pPr>
          </a:lstStyle>
          <a:p>
            <a:pPr marL="38100">
              <a:lnSpc>
                <a:spcPts val="1240"/>
              </a:lnSpc>
            </a:pP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1/20/2021</a:t>
            </a:fld>
            <a:endParaRPr lang="en-US"/>
          </a:p>
        </p:txBody>
      </p:sp>
      <p:sp>
        <p:nvSpPr>
          <p:cNvPr id="4" name="Holder 4"/>
          <p:cNvSpPr>
            <a:spLocks noGrp="1"/>
          </p:cNvSpPr>
          <p:nvPr>
            <p:ph type="sldNum" sz="quarter" idx="7"/>
          </p:nvPr>
        </p:nvSpPr>
        <p:spPr/>
        <p:txBody>
          <a:bodyPr lIns="0" tIns="0" rIns="0" bIns="0"/>
          <a:lstStyle>
            <a:lvl1pPr>
              <a:defRPr sz="1200" b="0" i="0">
                <a:solidFill>
                  <a:srgbClr val="8A8A8A"/>
                </a:solidFill>
                <a:latin typeface="Calibri"/>
                <a:cs typeface="Calibri"/>
              </a:defRPr>
            </a:lvl1pPr>
          </a:lstStyle>
          <a:p>
            <a:pPr marL="38100">
              <a:lnSpc>
                <a:spcPts val="1240"/>
              </a:lnSpc>
            </a:pPr>
            <a:fld id="{81D60167-4931-47E6-BA6A-407CBD079E47}" type="slidenum">
              <a:rPr dirty="0"/>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17"/>
        <p:cNvGrpSpPr/>
        <p:nvPr/>
      </p:nvGrpSpPr>
      <p:grpSpPr>
        <a:xfrm>
          <a:off x="0" y="0"/>
          <a:ext cx="0" cy="0"/>
          <a:chOff x="0" y="0"/>
          <a:chExt cx="0" cy="0"/>
        </a:xfrm>
      </p:grpSpPr>
      <p:sp>
        <p:nvSpPr>
          <p:cNvPr id="18" name="Google Shape;1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66378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064240" y="6697980"/>
            <a:ext cx="822959" cy="86867"/>
          </a:xfrm>
          <a:prstGeom prst="rect">
            <a:avLst/>
          </a:prstGeom>
          <a:blipFill>
            <a:blip r:embed="rId8" cstate="print"/>
            <a:stretch>
              <a:fillRect/>
            </a:stretch>
          </a:blipFill>
        </p:spPr>
        <p:txBody>
          <a:bodyPr wrap="square" lIns="0" tIns="0" rIns="0" bIns="0" rtlCol="0"/>
          <a:lstStyle/>
          <a:p>
            <a:endParaRPr/>
          </a:p>
        </p:txBody>
      </p:sp>
      <p:sp>
        <p:nvSpPr>
          <p:cNvPr id="17" name="bg object 17"/>
          <p:cNvSpPr/>
          <p:nvPr/>
        </p:nvSpPr>
        <p:spPr>
          <a:xfrm>
            <a:off x="94488" y="6626352"/>
            <a:ext cx="361187" cy="143255"/>
          </a:xfrm>
          <a:prstGeom prst="rect">
            <a:avLst/>
          </a:prstGeom>
          <a:blipFill>
            <a:blip r:embed="rId9" cstate="print"/>
            <a:stretch>
              <a:fillRect/>
            </a:stretch>
          </a:blipFill>
        </p:spPr>
        <p:txBody>
          <a:bodyPr wrap="square" lIns="0" tIns="0" rIns="0" bIns="0" rtlCol="0"/>
          <a:lstStyle/>
          <a:p>
            <a:endParaRPr/>
          </a:p>
        </p:txBody>
      </p:sp>
      <p:sp>
        <p:nvSpPr>
          <p:cNvPr id="2" name="Holder 2"/>
          <p:cNvSpPr>
            <a:spLocks noGrp="1"/>
          </p:cNvSpPr>
          <p:nvPr>
            <p:ph type="title"/>
          </p:nvPr>
        </p:nvSpPr>
        <p:spPr>
          <a:xfrm>
            <a:off x="78739" y="77343"/>
            <a:ext cx="9434830" cy="513715"/>
          </a:xfrm>
          <a:prstGeom prst="rect">
            <a:avLst/>
          </a:prstGeom>
        </p:spPr>
        <p:txBody>
          <a:bodyPr wrap="square" lIns="0" tIns="0" rIns="0" bIns="0">
            <a:spAutoFit/>
          </a:bodyPr>
          <a:lstStyle>
            <a:lvl1pPr>
              <a:defRPr sz="32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676175" y="1847573"/>
            <a:ext cx="10839649" cy="2464435"/>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1/20/2021</a:t>
            </a:fld>
            <a:endParaRPr lang="en-US"/>
          </a:p>
        </p:txBody>
      </p:sp>
      <p:sp>
        <p:nvSpPr>
          <p:cNvPr id="6" name="Holder 6"/>
          <p:cNvSpPr>
            <a:spLocks noGrp="1"/>
          </p:cNvSpPr>
          <p:nvPr>
            <p:ph type="sldNum" sz="quarter" idx="7"/>
          </p:nvPr>
        </p:nvSpPr>
        <p:spPr>
          <a:xfrm>
            <a:off x="11922906" y="6657495"/>
            <a:ext cx="231775" cy="177800"/>
          </a:xfrm>
          <a:prstGeom prst="rect">
            <a:avLst/>
          </a:prstGeom>
        </p:spPr>
        <p:txBody>
          <a:bodyPr wrap="square" lIns="0" tIns="0" rIns="0" bIns="0">
            <a:spAutoFit/>
          </a:bodyPr>
          <a:lstStyle>
            <a:lvl1pPr>
              <a:defRPr sz="1200" b="0" i="0">
                <a:solidFill>
                  <a:srgbClr val="8A8A8A"/>
                </a:solidFill>
                <a:latin typeface="Calibri"/>
                <a:cs typeface="Calibri"/>
              </a:defRPr>
            </a:lvl1pPr>
          </a:lstStyle>
          <a:p>
            <a:pPr marL="38100">
              <a:lnSpc>
                <a:spcPts val="1240"/>
              </a:lnSpc>
            </a:pP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2.png"/><Relationship Id="rId5" Type="http://schemas.openxmlformats.org/officeDocument/2006/relationships/image" Target="../media/image10.pn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12192000" cy="685799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05027" y="6188964"/>
              <a:ext cx="601979" cy="24079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86740" y="537972"/>
              <a:ext cx="2228087" cy="243839"/>
            </a:xfrm>
            <a:prstGeom prst="rect">
              <a:avLst/>
            </a:prstGeom>
            <a:blipFill>
              <a:blip r:embed="rId5" cstate="print"/>
              <a:stretch>
                <a:fillRect/>
              </a:stretch>
            </a:blipFill>
          </p:spPr>
          <p:txBody>
            <a:bodyPr wrap="square" lIns="0" tIns="0" rIns="0" bIns="0" rtlCol="0"/>
            <a:lstStyle/>
            <a:p>
              <a:endParaRPr/>
            </a:p>
          </p:txBody>
        </p:sp>
      </p:grpSp>
      <p:sp>
        <p:nvSpPr>
          <p:cNvPr id="8" name="object 8"/>
          <p:cNvSpPr txBox="1"/>
          <p:nvPr/>
        </p:nvSpPr>
        <p:spPr>
          <a:xfrm>
            <a:off x="1620603" y="6098816"/>
            <a:ext cx="1777364" cy="574040"/>
          </a:xfrm>
          <a:prstGeom prst="rect">
            <a:avLst/>
          </a:prstGeom>
        </p:spPr>
        <p:txBody>
          <a:bodyPr vert="horz" wrap="square" lIns="0" tIns="12700" rIns="0" bIns="0" rtlCol="0">
            <a:spAutoFit/>
          </a:bodyPr>
          <a:lstStyle/>
          <a:p>
            <a:pPr marL="12700" marR="5080">
              <a:lnSpc>
                <a:spcPct val="100000"/>
              </a:lnSpc>
              <a:spcBef>
                <a:spcPts val="100"/>
              </a:spcBef>
            </a:pPr>
            <a:r>
              <a:rPr sz="1800" spc="-5">
                <a:latin typeface="Arial"/>
                <a:cs typeface="Arial"/>
              </a:rPr>
              <a:t>Rick R. Durham  </a:t>
            </a:r>
            <a:r>
              <a:rPr sz="1800" spc="-15">
                <a:latin typeface="Arial"/>
                <a:cs typeface="Arial"/>
              </a:rPr>
              <a:t>Watson-IoT</a:t>
            </a:r>
            <a:r>
              <a:rPr sz="1800" spc="-80">
                <a:latin typeface="Arial"/>
                <a:cs typeface="Arial"/>
              </a:rPr>
              <a:t> </a:t>
            </a:r>
            <a:r>
              <a:rPr sz="1800" spc="-5">
                <a:latin typeface="Arial"/>
                <a:cs typeface="Arial"/>
              </a:rPr>
              <a:t>PMQ</a:t>
            </a:r>
            <a:endParaRPr sz="1800">
              <a:latin typeface="Arial"/>
              <a:cs typeface="Arial"/>
            </a:endParaRPr>
          </a:p>
        </p:txBody>
      </p:sp>
      <p:sp>
        <p:nvSpPr>
          <p:cNvPr id="9" name="object 9"/>
          <p:cNvSpPr txBox="1"/>
          <p:nvPr/>
        </p:nvSpPr>
        <p:spPr>
          <a:xfrm>
            <a:off x="3689845" y="6373136"/>
            <a:ext cx="143446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Arial"/>
                <a:cs typeface="Arial"/>
              </a:rPr>
              <a:t>Data</a:t>
            </a:r>
            <a:r>
              <a:rPr sz="1800" spc="-60">
                <a:latin typeface="Arial"/>
                <a:cs typeface="Arial"/>
              </a:rPr>
              <a:t> </a:t>
            </a:r>
            <a:r>
              <a:rPr sz="1800" spc="-5">
                <a:latin typeface="Arial"/>
                <a:cs typeface="Arial"/>
              </a:rPr>
              <a:t>Scientist</a:t>
            </a:r>
            <a:endParaRPr sz="1800">
              <a:latin typeface="Arial"/>
              <a:cs typeface="Arial"/>
            </a:endParaRPr>
          </a:p>
        </p:txBody>
      </p:sp>
      <p:sp>
        <p:nvSpPr>
          <p:cNvPr id="10" name="object 10"/>
          <p:cNvSpPr txBox="1"/>
          <p:nvPr/>
        </p:nvSpPr>
        <p:spPr>
          <a:xfrm>
            <a:off x="8021404" y="6373136"/>
            <a:ext cx="1038860" cy="299720"/>
          </a:xfrm>
          <a:prstGeom prst="rect">
            <a:avLst/>
          </a:prstGeom>
        </p:spPr>
        <p:txBody>
          <a:bodyPr vert="horz" wrap="square" lIns="0" tIns="12700" rIns="0" bIns="0" rtlCol="0">
            <a:spAutoFit/>
          </a:bodyPr>
          <a:lstStyle/>
          <a:p>
            <a:pPr marL="12700">
              <a:lnSpc>
                <a:spcPct val="100000"/>
              </a:lnSpc>
              <a:spcBef>
                <a:spcPts val="100"/>
              </a:spcBef>
            </a:pPr>
            <a:r>
              <a:rPr sz="1800" spc="-10">
                <a:latin typeface="Arial"/>
                <a:cs typeface="Arial"/>
              </a:rPr>
              <a:t>6/19/2017</a:t>
            </a:r>
            <a:endParaRPr sz="1800">
              <a:latin typeface="Arial"/>
              <a:cs typeface="Arial"/>
            </a:endParaRPr>
          </a:p>
        </p:txBody>
      </p:sp>
      <p:sp>
        <p:nvSpPr>
          <p:cNvPr id="14" name="Rectangle 13"/>
          <p:cNvSpPr/>
          <p:nvPr/>
        </p:nvSpPr>
        <p:spPr>
          <a:xfrm>
            <a:off x="586740" y="381000"/>
            <a:ext cx="2228087"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oogle Shape;85;p1" descr="https://logos-download.com/wp-content/uploads/2016/03/Johnson_and_Johnson_logo.png"/>
          <p:cNvPicPr preferRelativeResize="0"/>
          <p:nvPr/>
        </p:nvPicPr>
        <p:blipFill rotWithShape="1">
          <a:blip r:embed="rId6">
            <a:alphaModFix/>
          </a:blip>
          <a:srcRect/>
          <a:stretch/>
        </p:blipFill>
        <p:spPr>
          <a:xfrm>
            <a:off x="330830" y="271747"/>
            <a:ext cx="4012570" cy="720963"/>
          </a:xfrm>
          <a:prstGeom prst="rect">
            <a:avLst/>
          </a:prstGeom>
          <a:noFill/>
          <a:ln>
            <a:solidFill>
              <a:schemeClr val="bg1"/>
            </a:solidFill>
          </a:ln>
        </p:spPr>
      </p:pic>
      <p:sp>
        <p:nvSpPr>
          <p:cNvPr id="18" name="Rectangle 17"/>
          <p:cNvSpPr/>
          <p:nvPr/>
        </p:nvSpPr>
        <p:spPr>
          <a:xfrm>
            <a:off x="0" y="5906985"/>
            <a:ext cx="9060264" cy="874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bject 7"/>
          <p:cNvSpPr/>
          <p:nvPr/>
        </p:nvSpPr>
        <p:spPr>
          <a:xfrm>
            <a:off x="1558586" y="5081340"/>
            <a:ext cx="1628495" cy="1358831"/>
          </a:xfrm>
          <a:prstGeom prst="rect">
            <a:avLst/>
          </a:prstGeom>
          <a:blipFill>
            <a:blip r:embed="rId7" cstate="print"/>
            <a:stretch>
              <a:fillRect/>
            </a:stretch>
          </a:blipFill>
        </p:spPr>
        <p:txBody>
          <a:bodyPr wrap="square" lIns="0" tIns="0" rIns="0" bIns="0" rtlCol="0"/>
          <a:lstStyle/>
          <a:p>
            <a:endParaRPr/>
          </a:p>
        </p:txBody>
      </p:sp>
      <p:sp>
        <p:nvSpPr>
          <p:cNvPr id="25" name="Rectangle 24"/>
          <p:cNvSpPr/>
          <p:nvPr/>
        </p:nvSpPr>
        <p:spPr>
          <a:xfrm>
            <a:off x="330830" y="5194323"/>
            <a:ext cx="1247457" cy="923330"/>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2">
                    <a:lumMod val="40000"/>
                    <a:lumOff val="60000"/>
                  </a:schemeClr>
                </a:solidFill>
                <a:effectLst>
                  <a:outerShdw blurRad="12700" dist="38100" dir="2700000" algn="tl" rotWithShape="0">
                    <a:schemeClr val="accent5">
                      <a:lumMod val="60000"/>
                      <a:lumOff val="40000"/>
                    </a:schemeClr>
                  </a:outerShdw>
                </a:effectLst>
              </a:rPr>
              <a:t>The</a:t>
            </a:r>
          </a:p>
        </p:txBody>
      </p:sp>
      <p:sp>
        <p:nvSpPr>
          <p:cNvPr id="37" name="Rectangle 36"/>
          <p:cNvSpPr/>
          <p:nvPr/>
        </p:nvSpPr>
        <p:spPr>
          <a:xfrm>
            <a:off x="2743200" y="5190561"/>
            <a:ext cx="443881" cy="11676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2445203" y="5174744"/>
            <a:ext cx="1990160" cy="923330"/>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2">
                    <a:lumMod val="40000"/>
                    <a:lumOff val="60000"/>
                  </a:schemeClr>
                </a:solidFill>
                <a:effectLst>
                  <a:outerShdw blurRad="12700" dist="38100" dir="2700000" algn="tl" rotWithShape="0">
                    <a:schemeClr val="accent5">
                      <a:lumMod val="60000"/>
                      <a:lumOff val="40000"/>
                    </a:schemeClr>
                  </a:outerShdw>
                </a:effectLst>
              </a:rPr>
              <a:t>ptiMA</a:t>
            </a:r>
          </a:p>
        </p:txBody>
      </p:sp>
      <p:sp>
        <p:nvSpPr>
          <p:cNvPr id="38" name="Rectangle 37"/>
          <p:cNvSpPr/>
          <p:nvPr/>
        </p:nvSpPr>
        <p:spPr>
          <a:xfrm>
            <a:off x="335069" y="4458335"/>
            <a:ext cx="1335815" cy="646331"/>
          </a:xfrm>
          <a:prstGeom prst="rect">
            <a:avLst/>
          </a:prstGeom>
          <a:noFill/>
        </p:spPr>
        <p:txBody>
          <a:bodyPr wrap="none" lIns="91440" tIns="45720" rIns="91440" bIns="45720">
            <a:spAutoFit/>
          </a:bodyPr>
          <a:lstStyle/>
          <a:p>
            <a:pPr algn="ctr"/>
            <a:r>
              <a:rPr lang="en-US" sz="3600" b="1" cap="none" spc="0">
                <a:ln w="0"/>
                <a:solidFill>
                  <a:schemeClr val="tx1"/>
                </a:solidFill>
                <a:effectLst>
                  <a:outerShdw blurRad="38100" dist="19050" dir="2700000" algn="tl" rotWithShape="0">
                    <a:schemeClr val="dk1">
                      <a:alpha val="40000"/>
                    </a:schemeClr>
                  </a:outerShdw>
                </a:effectLst>
              </a:rPr>
              <a:t>Team:</a:t>
            </a:r>
          </a:p>
        </p:txBody>
      </p:sp>
      <p:sp>
        <p:nvSpPr>
          <p:cNvPr id="40" name="Rectangle 39"/>
          <p:cNvSpPr/>
          <p:nvPr/>
        </p:nvSpPr>
        <p:spPr>
          <a:xfrm>
            <a:off x="0" y="2189792"/>
            <a:ext cx="7391400" cy="108939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a:off x="5104865" y="5015178"/>
            <a:ext cx="2907014" cy="1631216"/>
          </a:xfrm>
          <a:prstGeom prst="rect">
            <a:avLst/>
          </a:prstGeom>
          <a:noFill/>
        </p:spPr>
        <p:txBody>
          <a:bodyPr wrap="none" lIns="91440" tIns="45720" rIns="91440" bIns="45720">
            <a:spAutoFit/>
          </a:bodyPr>
          <a:lstStyle/>
          <a:p>
            <a:pPr marL="685800" indent="-142875">
              <a:buFont typeface="Arial" panose="020B0604020202020204" pitchFamily="34" charset="0"/>
              <a:buChar char="•"/>
            </a:pPr>
            <a:r>
              <a:rPr lang="en-US" sz="2000" b="0" cap="none" spc="0">
                <a:ln w="0"/>
                <a:solidFill>
                  <a:schemeClr val="accent6">
                    <a:lumMod val="75000"/>
                  </a:schemeClr>
                </a:solidFill>
                <a:effectLst>
                  <a:outerShdw blurRad="38100" dist="25400" dir="5400000" algn="ctr" rotWithShape="0">
                    <a:srgbClr val="6E747A">
                      <a:alpha val="43000"/>
                    </a:srgbClr>
                  </a:outerShdw>
                </a:effectLst>
              </a:rPr>
              <a:t>Himanshu Mate</a:t>
            </a:r>
          </a:p>
          <a:p>
            <a:pPr marL="685800" indent="-142875">
              <a:buFont typeface="Arial" panose="020B0604020202020204" pitchFamily="34" charset="0"/>
              <a:buChar char="•"/>
            </a:pPr>
            <a:r>
              <a:rPr lang="en-US" sz="2000">
                <a:ln w="0"/>
                <a:solidFill>
                  <a:schemeClr val="accent6">
                    <a:lumMod val="75000"/>
                  </a:schemeClr>
                </a:solidFill>
                <a:effectLst>
                  <a:outerShdw blurRad="38100" dist="25400" dir="5400000" algn="ctr" rotWithShape="0">
                    <a:srgbClr val="6E747A">
                      <a:alpha val="43000"/>
                    </a:srgbClr>
                  </a:outerShdw>
                </a:effectLst>
              </a:rPr>
              <a:t>Kaustubh Meshram</a:t>
            </a:r>
          </a:p>
          <a:p>
            <a:pPr marL="685800" indent="-142875">
              <a:buFont typeface="Arial" panose="020B0604020202020204" pitchFamily="34" charset="0"/>
              <a:buChar char="•"/>
            </a:pPr>
            <a:r>
              <a:rPr lang="en-US" sz="2000">
                <a:ln w="0"/>
                <a:solidFill>
                  <a:schemeClr val="accent6">
                    <a:lumMod val="75000"/>
                  </a:schemeClr>
                </a:solidFill>
                <a:effectLst>
                  <a:outerShdw blurRad="38100" dist="25400" dir="5400000" algn="ctr" rotWithShape="0">
                    <a:srgbClr val="6E747A">
                      <a:alpha val="43000"/>
                    </a:srgbClr>
                  </a:outerShdw>
                </a:effectLst>
              </a:rPr>
              <a:t>Rajnandni Sharma</a:t>
            </a:r>
          </a:p>
          <a:p>
            <a:pPr marL="685800" indent="-142875">
              <a:buFont typeface="Arial" panose="020B0604020202020204" pitchFamily="34" charset="0"/>
              <a:buChar char="•"/>
            </a:pPr>
            <a:r>
              <a:rPr lang="en-US" sz="2000" b="0" cap="none" spc="0">
                <a:ln w="0"/>
                <a:solidFill>
                  <a:schemeClr val="accent6">
                    <a:lumMod val="75000"/>
                  </a:schemeClr>
                </a:solidFill>
                <a:effectLst>
                  <a:outerShdw blurRad="38100" dist="25400" dir="5400000" algn="ctr" rotWithShape="0">
                    <a:srgbClr val="6E747A">
                      <a:alpha val="43000"/>
                    </a:srgbClr>
                  </a:outerShdw>
                </a:effectLst>
              </a:rPr>
              <a:t>Surisetty Rohit</a:t>
            </a:r>
          </a:p>
          <a:p>
            <a:pPr marL="685800" indent="-142875">
              <a:buFont typeface="Arial" panose="020B0604020202020204" pitchFamily="34" charset="0"/>
              <a:buChar char="•"/>
            </a:pPr>
            <a:r>
              <a:rPr lang="en-US" sz="2000">
                <a:ln w="0"/>
                <a:solidFill>
                  <a:schemeClr val="accent6">
                    <a:lumMod val="75000"/>
                  </a:schemeClr>
                </a:solidFill>
                <a:effectLst>
                  <a:outerShdw blurRad="38100" dist="25400" dir="5400000" algn="ctr" rotWithShape="0">
                    <a:srgbClr val="6E747A">
                      <a:alpha val="43000"/>
                    </a:srgbClr>
                  </a:outerShdw>
                </a:effectLst>
              </a:rPr>
              <a:t>Vasu Chourasia</a:t>
            </a:r>
            <a:endParaRPr lang="en-US" sz="2000" b="0" cap="none" spc="0">
              <a:ln w="0"/>
              <a:solidFill>
                <a:schemeClr val="accent6">
                  <a:lumMod val="75000"/>
                </a:schemeClr>
              </a:solidFill>
              <a:effectLst>
                <a:outerShdw blurRad="38100" dist="25400" dir="5400000" algn="ctr" rotWithShape="0">
                  <a:srgbClr val="6E747A">
                    <a:alpha val="43000"/>
                  </a:srgbClr>
                </a:outerShdw>
              </a:effectLst>
            </a:endParaRPr>
          </a:p>
        </p:txBody>
      </p:sp>
      <p:sp>
        <p:nvSpPr>
          <p:cNvPr id="6" name="object 6"/>
          <p:cNvSpPr txBox="1">
            <a:spLocks noGrp="1"/>
          </p:cNvSpPr>
          <p:nvPr>
            <p:ph type="title"/>
          </p:nvPr>
        </p:nvSpPr>
        <p:spPr>
          <a:xfrm>
            <a:off x="457200" y="2234251"/>
            <a:ext cx="7104380" cy="997068"/>
          </a:xfrm>
          <a:prstGeom prst="rect">
            <a:avLst/>
          </a:prstGeom>
        </p:spPr>
        <p:txBody>
          <a:bodyPr vert="horz" wrap="square" lIns="0" tIns="12065" rIns="0" bIns="0" rtlCol="0">
            <a:spAutoFit/>
          </a:bodyPr>
          <a:lstStyle/>
          <a:p>
            <a:pPr marL="12700">
              <a:lnSpc>
                <a:spcPct val="100000"/>
              </a:lnSpc>
              <a:spcBef>
                <a:spcPts val="95"/>
              </a:spcBef>
            </a:pPr>
            <a:r>
              <a:rPr lang="en-US" spc="-5">
                <a:latin typeface="Arial"/>
                <a:cs typeface="Arial"/>
              </a:rPr>
              <a:t>Use of Industry 4.0</a:t>
            </a:r>
            <a:br>
              <a:rPr lang="en-US" spc="-5">
                <a:latin typeface="Arial"/>
                <a:cs typeface="Arial"/>
              </a:rPr>
            </a:br>
            <a:r>
              <a:rPr lang="en-US" spc="-5">
                <a:latin typeface="Arial"/>
                <a:cs typeface="Arial"/>
              </a:rPr>
              <a:t>for Predictive Asset Maintenance</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480" y="1133276"/>
            <a:ext cx="2107643" cy="417249"/>
          </a:xfrm>
          <a:prstGeom prst="rect">
            <a:avLst/>
          </a:prstGeom>
        </p:spPr>
      </p:pic>
      <p:pic>
        <p:nvPicPr>
          <p:cNvPr id="13" name="Picture 12"/>
          <p:cNvPicPr>
            <a:picLocks noChangeAspect="1"/>
          </p:cNvPicPr>
          <p:nvPr/>
        </p:nvPicPr>
        <p:blipFill>
          <a:blip r:embed="rId9"/>
          <a:stretch>
            <a:fillRect/>
          </a:stretch>
        </p:blipFill>
        <p:spPr>
          <a:xfrm>
            <a:off x="1983246" y="6257147"/>
            <a:ext cx="7139035" cy="609653"/>
          </a:xfrm>
          <a:prstGeom prst="rect">
            <a:avLst/>
          </a:prstGeom>
        </p:spPr>
      </p:pic>
      <p:cxnSp>
        <p:nvCxnSpPr>
          <p:cNvPr id="17" name="Straight Connector 16"/>
          <p:cNvCxnSpPr/>
          <p:nvPr/>
        </p:nvCxnSpPr>
        <p:spPr>
          <a:xfrm>
            <a:off x="5334000" y="5015178"/>
            <a:ext cx="0" cy="184282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837488" y="728790"/>
            <a:ext cx="9663430" cy="1229995"/>
          </a:xfrm>
          <a:prstGeom prst="rect">
            <a:avLst/>
          </a:prstGeom>
        </p:spPr>
        <p:txBody>
          <a:bodyPr vert="horz" wrap="square" lIns="0" tIns="13335" rIns="0" bIns="0" rtlCol="0">
            <a:spAutoFit/>
          </a:bodyPr>
          <a:lstStyle/>
          <a:p>
            <a:pPr marL="12700">
              <a:lnSpc>
                <a:spcPct val="100000"/>
              </a:lnSpc>
              <a:spcBef>
                <a:spcPts val="105"/>
              </a:spcBef>
            </a:pPr>
            <a:endParaRPr sz="2000">
              <a:latin typeface="Arial"/>
              <a:cs typeface="Arial"/>
            </a:endParaRPr>
          </a:p>
          <a:p>
            <a:pPr marL="241300" indent="-216535">
              <a:lnSpc>
                <a:spcPct val="100000"/>
              </a:lnSpc>
              <a:spcBef>
                <a:spcPts val="1789"/>
              </a:spcBef>
              <a:buFont typeface="Arial"/>
              <a:buChar char="•"/>
              <a:tabLst>
                <a:tab pos="240665" algn="l"/>
                <a:tab pos="241300" algn="l"/>
              </a:tabLst>
            </a:pPr>
            <a:r>
              <a:rPr sz="1800" b="1">
                <a:solidFill>
                  <a:srgbClr val="505155"/>
                </a:solidFill>
                <a:latin typeface="Arial"/>
                <a:cs typeface="Arial"/>
              </a:rPr>
              <a:t>Step </a:t>
            </a:r>
            <a:r>
              <a:rPr sz="1800" b="1" spc="-5">
                <a:solidFill>
                  <a:srgbClr val="505155"/>
                </a:solidFill>
                <a:latin typeface="Arial"/>
                <a:cs typeface="Arial"/>
              </a:rPr>
              <a:t>3: </a:t>
            </a:r>
            <a:r>
              <a:rPr sz="1800" b="1">
                <a:solidFill>
                  <a:srgbClr val="505155"/>
                </a:solidFill>
                <a:latin typeface="Arial"/>
                <a:cs typeface="Arial"/>
              </a:rPr>
              <a:t>Which </a:t>
            </a:r>
            <a:r>
              <a:rPr sz="1800" b="1" spc="-5">
                <a:solidFill>
                  <a:srgbClr val="505155"/>
                </a:solidFill>
                <a:latin typeface="Arial"/>
                <a:cs typeface="Arial"/>
              </a:rPr>
              <a:t>theoretical background has </a:t>
            </a:r>
            <a:r>
              <a:rPr sz="1800" b="1">
                <a:solidFill>
                  <a:srgbClr val="505155"/>
                </a:solidFill>
                <a:latin typeface="Arial"/>
                <a:cs typeface="Arial"/>
              </a:rPr>
              <a:t>this</a:t>
            </a:r>
            <a:r>
              <a:rPr sz="1800" b="1" spc="-10">
                <a:solidFill>
                  <a:srgbClr val="505155"/>
                </a:solidFill>
                <a:latin typeface="Arial"/>
                <a:cs typeface="Arial"/>
              </a:rPr>
              <a:t> </a:t>
            </a:r>
            <a:r>
              <a:rPr sz="1800" b="1" spc="-5">
                <a:solidFill>
                  <a:srgbClr val="505155"/>
                </a:solidFill>
                <a:latin typeface="Arial"/>
                <a:cs typeface="Arial"/>
              </a:rPr>
              <a:t>data?</a:t>
            </a:r>
            <a:endParaRPr sz="1800">
              <a:latin typeface="Arial"/>
              <a:cs typeface="Arial"/>
            </a:endParaRPr>
          </a:p>
          <a:p>
            <a:pPr marL="443865" lvl="1" indent="-215900">
              <a:lnSpc>
                <a:spcPct val="100000"/>
              </a:lnSpc>
              <a:spcBef>
                <a:spcPts val="1210"/>
              </a:spcBef>
              <a:buChar char="•"/>
              <a:tabLst>
                <a:tab pos="443865" algn="l"/>
                <a:tab pos="444500" algn="l"/>
              </a:tabLst>
            </a:pPr>
            <a:r>
              <a:rPr sz="1600" spc="-5">
                <a:solidFill>
                  <a:srgbClr val="505155"/>
                </a:solidFill>
                <a:latin typeface="Arial"/>
                <a:cs typeface="Arial"/>
              </a:rPr>
              <a:t>At a constant debit </a:t>
            </a:r>
            <a:r>
              <a:rPr sz="1600" spc="-10">
                <a:solidFill>
                  <a:srgbClr val="505155"/>
                </a:solidFill>
                <a:latin typeface="Arial"/>
                <a:cs typeface="Arial"/>
              </a:rPr>
              <a:t>and </a:t>
            </a:r>
            <a:r>
              <a:rPr sz="1600" spc="-5">
                <a:solidFill>
                  <a:srgbClr val="505155"/>
                </a:solidFill>
                <a:latin typeface="Arial"/>
                <a:cs typeface="Arial"/>
              </a:rPr>
              <a:t>volume the pollution of a filter can be described according the law of</a:t>
            </a:r>
            <a:r>
              <a:rPr sz="1600" spc="114">
                <a:solidFill>
                  <a:srgbClr val="505155"/>
                </a:solidFill>
                <a:latin typeface="Arial"/>
                <a:cs typeface="Arial"/>
              </a:rPr>
              <a:t> </a:t>
            </a:r>
            <a:r>
              <a:rPr sz="1600">
                <a:solidFill>
                  <a:srgbClr val="505155"/>
                </a:solidFill>
                <a:latin typeface="Arial"/>
                <a:cs typeface="Arial"/>
              </a:rPr>
              <a:t>Boucher’s</a:t>
            </a:r>
            <a:endParaRPr sz="1600">
              <a:latin typeface="Arial"/>
              <a:cs typeface="Arial"/>
            </a:endParaRPr>
          </a:p>
        </p:txBody>
      </p:sp>
      <p:sp>
        <p:nvSpPr>
          <p:cNvPr id="5" name="object 4"/>
          <p:cNvSpPr txBox="1"/>
          <p:nvPr/>
        </p:nvSpPr>
        <p:spPr>
          <a:xfrm>
            <a:off x="2685033" y="2626233"/>
            <a:ext cx="2067560" cy="391160"/>
          </a:xfrm>
          <a:prstGeom prst="rect">
            <a:avLst/>
          </a:prstGeom>
        </p:spPr>
        <p:txBody>
          <a:bodyPr vert="horz" wrap="square" lIns="0" tIns="12700" rIns="0" bIns="0" rtlCol="0">
            <a:spAutoFit/>
          </a:bodyPr>
          <a:lstStyle/>
          <a:p>
            <a:pPr marL="38100">
              <a:lnSpc>
                <a:spcPct val="100000"/>
              </a:lnSpc>
              <a:spcBef>
                <a:spcPts val="100"/>
              </a:spcBef>
            </a:pPr>
            <a:r>
              <a:rPr sz="2400" b="1" spc="-15">
                <a:solidFill>
                  <a:srgbClr val="505155"/>
                </a:solidFill>
                <a:latin typeface="Calibri"/>
                <a:cs typeface="Calibri"/>
              </a:rPr>
              <a:t>log(P/Pi) </a:t>
            </a:r>
            <a:r>
              <a:rPr sz="2400" b="1">
                <a:solidFill>
                  <a:srgbClr val="505155"/>
                </a:solidFill>
                <a:latin typeface="Calibri"/>
                <a:cs typeface="Calibri"/>
              </a:rPr>
              <a:t>=</a:t>
            </a:r>
            <a:r>
              <a:rPr sz="2400" b="1" spc="-50">
                <a:solidFill>
                  <a:srgbClr val="505155"/>
                </a:solidFill>
                <a:latin typeface="Calibri"/>
                <a:cs typeface="Calibri"/>
              </a:rPr>
              <a:t> </a:t>
            </a:r>
            <a:r>
              <a:rPr sz="2400" b="1" spc="-5">
                <a:solidFill>
                  <a:srgbClr val="505155"/>
                </a:solidFill>
                <a:latin typeface="Calibri"/>
                <a:cs typeface="Calibri"/>
              </a:rPr>
              <a:t>-J*V</a:t>
            </a:r>
            <a:r>
              <a:rPr sz="2400" b="1" spc="-7" baseline="-20833">
                <a:solidFill>
                  <a:srgbClr val="505155"/>
                </a:solidFill>
                <a:latin typeface="Calibri"/>
                <a:cs typeface="Calibri"/>
              </a:rPr>
              <a:t>L</a:t>
            </a:r>
            <a:endParaRPr sz="2400" baseline="-20833">
              <a:latin typeface="Calibri"/>
              <a:cs typeface="Calibri"/>
            </a:endParaRPr>
          </a:p>
        </p:txBody>
      </p:sp>
      <p:sp>
        <p:nvSpPr>
          <p:cNvPr id="6" name="object 6"/>
          <p:cNvSpPr txBox="1"/>
          <p:nvPr/>
        </p:nvSpPr>
        <p:spPr>
          <a:xfrm>
            <a:off x="1849882" y="3921633"/>
            <a:ext cx="4254500" cy="1153160"/>
          </a:xfrm>
          <a:prstGeom prst="rect">
            <a:avLst/>
          </a:prstGeom>
        </p:spPr>
        <p:txBody>
          <a:bodyPr vert="horz" wrap="square" lIns="0" tIns="12065" rIns="0" bIns="0" rtlCol="0">
            <a:spAutoFit/>
          </a:bodyPr>
          <a:lstStyle/>
          <a:p>
            <a:pPr marL="50800">
              <a:lnSpc>
                <a:spcPct val="100000"/>
              </a:lnSpc>
              <a:spcBef>
                <a:spcPts val="95"/>
              </a:spcBef>
            </a:pPr>
            <a:r>
              <a:rPr sz="1600" spc="-5">
                <a:solidFill>
                  <a:srgbClr val="505155"/>
                </a:solidFill>
                <a:latin typeface="Arial"/>
                <a:cs typeface="Arial"/>
              </a:rPr>
              <a:t>Pi [Pa] = initial pressure </a:t>
            </a:r>
            <a:r>
              <a:rPr sz="1600" spc="-10">
                <a:solidFill>
                  <a:srgbClr val="505155"/>
                </a:solidFill>
                <a:latin typeface="Arial"/>
                <a:cs typeface="Arial"/>
              </a:rPr>
              <a:t>when</a:t>
            </a:r>
            <a:r>
              <a:rPr sz="1600" spc="-70">
                <a:solidFill>
                  <a:srgbClr val="505155"/>
                </a:solidFill>
                <a:latin typeface="Arial"/>
                <a:cs typeface="Arial"/>
              </a:rPr>
              <a:t> </a:t>
            </a:r>
            <a:r>
              <a:rPr sz="1600" spc="-5">
                <a:solidFill>
                  <a:srgbClr val="505155"/>
                </a:solidFill>
                <a:latin typeface="Arial"/>
                <a:cs typeface="Arial"/>
              </a:rPr>
              <a:t>clean</a:t>
            </a:r>
            <a:endParaRPr sz="1600">
              <a:latin typeface="Arial"/>
              <a:cs typeface="Arial"/>
            </a:endParaRPr>
          </a:p>
          <a:p>
            <a:pPr marL="50800" marR="30480">
              <a:lnSpc>
                <a:spcPct val="181300"/>
              </a:lnSpc>
              <a:tabLst>
                <a:tab pos="748665" algn="l"/>
              </a:tabLst>
            </a:pPr>
            <a:r>
              <a:rPr sz="1600" spc="-5">
                <a:solidFill>
                  <a:srgbClr val="505155"/>
                </a:solidFill>
                <a:latin typeface="Arial"/>
                <a:cs typeface="Arial"/>
              </a:rPr>
              <a:t>J </a:t>
            </a:r>
            <a:r>
              <a:rPr sz="1600" spc="15">
                <a:solidFill>
                  <a:srgbClr val="505155"/>
                </a:solidFill>
                <a:latin typeface="Arial"/>
                <a:cs typeface="Arial"/>
              </a:rPr>
              <a:t> </a:t>
            </a:r>
            <a:r>
              <a:rPr sz="1600" spc="-5">
                <a:solidFill>
                  <a:srgbClr val="505155"/>
                </a:solidFill>
                <a:latin typeface="Arial"/>
                <a:cs typeface="Arial"/>
              </a:rPr>
              <a:t>[-]	= </a:t>
            </a:r>
            <a:r>
              <a:rPr sz="1600">
                <a:solidFill>
                  <a:srgbClr val="505155"/>
                </a:solidFill>
                <a:latin typeface="Arial"/>
                <a:cs typeface="Arial"/>
              </a:rPr>
              <a:t>Boucher’s </a:t>
            </a:r>
            <a:r>
              <a:rPr sz="1600" spc="-5">
                <a:solidFill>
                  <a:srgbClr val="505155"/>
                </a:solidFill>
                <a:latin typeface="Arial"/>
                <a:cs typeface="Arial"/>
              </a:rPr>
              <a:t>ratio of filter </a:t>
            </a:r>
            <a:r>
              <a:rPr sz="1600" spc="-10">
                <a:solidFill>
                  <a:srgbClr val="505155"/>
                </a:solidFill>
                <a:latin typeface="Arial"/>
                <a:cs typeface="Arial"/>
              </a:rPr>
              <a:t>pore </a:t>
            </a:r>
            <a:r>
              <a:rPr sz="1600" spc="-5">
                <a:solidFill>
                  <a:srgbClr val="505155"/>
                </a:solidFill>
                <a:latin typeface="Arial"/>
                <a:cs typeface="Arial"/>
              </a:rPr>
              <a:t>blocking  </a:t>
            </a:r>
            <a:r>
              <a:rPr sz="1600">
                <a:solidFill>
                  <a:srgbClr val="505155"/>
                </a:solidFill>
                <a:latin typeface="Arial"/>
                <a:cs typeface="Arial"/>
              </a:rPr>
              <a:t>V</a:t>
            </a:r>
            <a:r>
              <a:rPr sz="1575" baseline="-21164">
                <a:solidFill>
                  <a:srgbClr val="505155"/>
                </a:solidFill>
                <a:latin typeface="Arial"/>
                <a:cs typeface="Arial"/>
              </a:rPr>
              <a:t>L </a:t>
            </a:r>
            <a:r>
              <a:rPr sz="1600" spc="-5">
                <a:solidFill>
                  <a:srgbClr val="505155"/>
                </a:solidFill>
                <a:latin typeface="Arial"/>
                <a:cs typeface="Arial"/>
              </a:rPr>
              <a:t>[m</a:t>
            </a:r>
            <a:r>
              <a:rPr sz="1575" spc="-7" baseline="26455">
                <a:solidFill>
                  <a:srgbClr val="505155"/>
                </a:solidFill>
                <a:latin typeface="Arial"/>
                <a:cs typeface="Arial"/>
              </a:rPr>
              <a:t>3</a:t>
            </a:r>
            <a:r>
              <a:rPr sz="1600" spc="-5">
                <a:solidFill>
                  <a:srgbClr val="505155"/>
                </a:solidFill>
                <a:latin typeface="Arial"/>
                <a:cs typeface="Arial"/>
              </a:rPr>
              <a:t>] = </a:t>
            </a:r>
            <a:r>
              <a:rPr sz="1600" spc="-20">
                <a:solidFill>
                  <a:srgbClr val="505155"/>
                </a:solidFill>
                <a:latin typeface="Arial"/>
                <a:cs typeface="Arial"/>
              </a:rPr>
              <a:t>Volume </a:t>
            </a:r>
            <a:r>
              <a:rPr sz="1600" spc="-5">
                <a:solidFill>
                  <a:srgbClr val="505155"/>
                </a:solidFill>
                <a:latin typeface="Arial"/>
                <a:cs typeface="Arial"/>
              </a:rPr>
              <a:t>of air</a:t>
            </a:r>
            <a:r>
              <a:rPr sz="1600" spc="320">
                <a:solidFill>
                  <a:srgbClr val="505155"/>
                </a:solidFill>
                <a:latin typeface="Arial"/>
                <a:cs typeface="Arial"/>
              </a:rPr>
              <a:t> </a:t>
            </a:r>
            <a:r>
              <a:rPr sz="1600" spc="-5">
                <a:solidFill>
                  <a:srgbClr val="505155"/>
                </a:solidFill>
                <a:latin typeface="Arial"/>
                <a:cs typeface="Arial"/>
              </a:rPr>
              <a:t>passing</a:t>
            </a:r>
            <a:endParaRPr sz="1600">
              <a:latin typeface="Arial"/>
              <a:cs typeface="Arial"/>
            </a:endParaRPr>
          </a:p>
        </p:txBody>
      </p:sp>
      <p:grpSp>
        <p:nvGrpSpPr>
          <p:cNvPr id="7" name="object 7"/>
          <p:cNvGrpSpPr/>
          <p:nvPr/>
        </p:nvGrpSpPr>
        <p:grpSpPr>
          <a:xfrm>
            <a:off x="1425575" y="3383393"/>
            <a:ext cx="4022090" cy="487680"/>
            <a:chOff x="1453896" y="3407664"/>
            <a:chExt cx="4022090" cy="487680"/>
          </a:xfrm>
        </p:grpSpPr>
        <p:sp>
          <p:nvSpPr>
            <p:cNvPr id="8" name="object 8"/>
            <p:cNvSpPr/>
            <p:nvPr/>
          </p:nvSpPr>
          <p:spPr>
            <a:xfrm>
              <a:off x="1790700" y="3407664"/>
              <a:ext cx="3685032" cy="48768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453896" y="3560064"/>
              <a:ext cx="390143" cy="217931"/>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501140" y="3590544"/>
              <a:ext cx="294640" cy="111760"/>
            </a:xfrm>
            <a:custGeom>
              <a:avLst/>
              <a:gdLst/>
              <a:ahLst/>
              <a:cxnLst/>
              <a:rect l="l" t="t" r="r" b="b"/>
              <a:pathLst>
                <a:path w="294639" h="111760">
                  <a:moveTo>
                    <a:pt x="238633" y="0"/>
                  </a:moveTo>
                  <a:lnTo>
                    <a:pt x="238633" y="27812"/>
                  </a:lnTo>
                  <a:lnTo>
                    <a:pt x="0" y="27812"/>
                  </a:lnTo>
                  <a:lnTo>
                    <a:pt x="0" y="83438"/>
                  </a:lnTo>
                  <a:lnTo>
                    <a:pt x="238633" y="83438"/>
                  </a:lnTo>
                  <a:lnTo>
                    <a:pt x="238633" y="111251"/>
                  </a:lnTo>
                  <a:lnTo>
                    <a:pt x="294132" y="55625"/>
                  </a:lnTo>
                  <a:lnTo>
                    <a:pt x="238633" y="0"/>
                  </a:lnTo>
                  <a:close/>
                </a:path>
              </a:pathLst>
            </a:custGeom>
            <a:solidFill>
              <a:srgbClr val="505155"/>
            </a:solidFill>
          </p:spPr>
          <p:txBody>
            <a:bodyPr wrap="square" lIns="0" tIns="0" rIns="0" bIns="0" rtlCol="0"/>
            <a:lstStyle/>
            <a:p>
              <a:endParaRPr/>
            </a:p>
          </p:txBody>
        </p:sp>
        <p:sp>
          <p:nvSpPr>
            <p:cNvPr id="11" name="object 11"/>
            <p:cNvSpPr/>
            <p:nvPr/>
          </p:nvSpPr>
          <p:spPr>
            <a:xfrm>
              <a:off x="1501140" y="3590544"/>
              <a:ext cx="294640" cy="111760"/>
            </a:xfrm>
            <a:custGeom>
              <a:avLst/>
              <a:gdLst/>
              <a:ahLst/>
              <a:cxnLst/>
              <a:rect l="l" t="t" r="r" b="b"/>
              <a:pathLst>
                <a:path w="294639" h="111760">
                  <a:moveTo>
                    <a:pt x="294132" y="55625"/>
                  </a:moveTo>
                  <a:lnTo>
                    <a:pt x="238633" y="111251"/>
                  </a:lnTo>
                  <a:lnTo>
                    <a:pt x="238633" y="83438"/>
                  </a:lnTo>
                  <a:lnTo>
                    <a:pt x="0" y="83438"/>
                  </a:lnTo>
                  <a:lnTo>
                    <a:pt x="0" y="27812"/>
                  </a:lnTo>
                  <a:lnTo>
                    <a:pt x="238633" y="27812"/>
                  </a:lnTo>
                  <a:lnTo>
                    <a:pt x="238633" y="0"/>
                  </a:lnTo>
                  <a:lnTo>
                    <a:pt x="294132" y="55625"/>
                  </a:lnTo>
                  <a:close/>
                </a:path>
              </a:pathLst>
            </a:custGeom>
            <a:ln w="9144">
              <a:solidFill>
                <a:srgbClr val="505155"/>
              </a:solidFill>
            </a:ln>
          </p:spPr>
          <p:txBody>
            <a:bodyPr wrap="square" lIns="0" tIns="0" rIns="0" bIns="0" rtlCol="0"/>
            <a:lstStyle/>
            <a:p>
              <a:endParaRPr/>
            </a:p>
          </p:txBody>
        </p:sp>
      </p:grpSp>
      <p:sp>
        <p:nvSpPr>
          <p:cNvPr id="12" name="object 12"/>
          <p:cNvSpPr txBox="1"/>
          <p:nvPr/>
        </p:nvSpPr>
        <p:spPr>
          <a:xfrm>
            <a:off x="309168" y="3245967"/>
            <a:ext cx="1113790" cy="665480"/>
          </a:xfrm>
          <a:prstGeom prst="rect">
            <a:avLst/>
          </a:prstGeom>
        </p:spPr>
        <p:txBody>
          <a:bodyPr vert="horz" wrap="square" lIns="0" tIns="12700" rIns="0" bIns="0" rtlCol="0">
            <a:spAutoFit/>
          </a:bodyPr>
          <a:lstStyle/>
          <a:p>
            <a:pPr marL="288290" marR="5080" indent="-276225">
              <a:lnSpc>
                <a:spcPct val="150000"/>
              </a:lnSpc>
              <a:spcBef>
                <a:spcPts val="100"/>
              </a:spcBef>
            </a:pPr>
            <a:r>
              <a:rPr sz="1400" i="1" spc="-5">
                <a:solidFill>
                  <a:srgbClr val="505155"/>
                </a:solidFill>
                <a:latin typeface="Arial"/>
                <a:cs typeface="Arial"/>
              </a:rPr>
              <a:t>Variable </a:t>
            </a:r>
            <a:r>
              <a:rPr sz="1400" i="1">
                <a:solidFill>
                  <a:srgbClr val="505155"/>
                </a:solidFill>
                <a:latin typeface="Arial"/>
                <a:cs typeface="Arial"/>
              </a:rPr>
              <a:t>to</a:t>
            </a:r>
            <a:r>
              <a:rPr sz="1400" i="1" spc="-140">
                <a:solidFill>
                  <a:srgbClr val="505155"/>
                </a:solidFill>
                <a:latin typeface="Arial"/>
                <a:cs typeface="Arial"/>
              </a:rPr>
              <a:t> </a:t>
            </a:r>
            <a:r>
              <a:rPr sz="1400" i="1">
                <a:solidFill>
                  <a:srgbClr val="505155"/>
                </a:solidFill>
                <a:latin typeface="Arial"/>
                <a:cs typeface="Arial"/>
              </a:rPr>
              <a:t>be  predict</a:t>
            </a:r>
            <a:endParaRPr sz="1400">
              <a:latin typeface="Arial"/>
              <a:cs typeface="Arial"/>
            </a:endParaRPr>
          </a:p>
        </p:txBody>
      </p:sp>
      <p:sp>
        <p:nvSpPr>
          <p:cNvPr id="13" name="object 13"/>
          <p:cNvSpPr txBox="1"/>
          <p:nvPr/>
        </p:nvSpPr>
        <p:spPr>
          <a:xfrm>
            <a:off x="8289035" y="2649982"/>
            <a:ext cx="2135505" cy="391160"/>
          </a:xfrm>
          <a:prstGeom prst="rect">
            <a:avLst/>
          </a:prstGeom>
        </p:spPr>
        <p:txBody>
          <a:bodyPr vert="horz" wrap="square" lIns="0" tIns="12700" rIns="0" bIns="0" rtlCol="0">
            <a:spAutoFit/>
          </a:bodyPr>
          <a:lstStyle/>
          <a:p>
            <a:pPr marL="38100">
              <a:lnSpc>
                <a:spcPct val="100000"/>
              </a:lnSpc>
              <a:spcBef>
                <a:spcPts val="100"/>
              </a:spcBef>
            </a:pPr>
            <a:r>
              <a:rPr sz="2400" b="1" spc="-5">
                <a:solidFill>
                  <a:srgbClr val="505155"/>
                </a:solidFill>
                <a:latin typeface="Calibri"/>
                <a:cs typeface="Calibri"/>
              </a:rPr>
              <a:t>P(t) </a:t>
            </a:r>
            <a:r>
              <a:rPr sz="2400" b="1">
                <a:solidFill>
                  <a:srgbClr val="505155"/>
                </a:solidFill>
                <a:latin typeface="Calibri"/>
                <a:cs typeface="Calibri"/>
              </a:rPr>
              <a:t>= c</a:t>
            </a:r>
            <a:r>
              <a:rPr sz="2400" b="1" baseline="-20833">
                <a:solidFill>
                  <a:srgbClr val="505155"/>
                </a:solidFill>
                <a:latin typeface="Calibri"/>
                <a:cs typeface="Calibri"/>
              </a:rPr>
              <a:t>0 </a:t>
            </a:r>
            <a:r>
              <a:rPr sz="2400" b="1">
                <a:solidFill>
                  <a:srgbClr val="505155"/>
                </a:solidFill>
                <a:latin typeface="Calibri"/>
                <a:cs typeface="Calibri"/>
              </a:rPr>
              <a:t>+</a:t>
            </a:r>
            <a:r>
              <a:rPr sz="2400" b="1" spc="-250">
                <a:solidFill>
                  <a:srgbClr val="505155"/>
                </a:solidFill>
                <a:latin typeface="Calibri"/>
                <a:cs typeface="Calibri"/>
              </a:rPr>
              <a:t> </a:t>
            </a:r>
            <a:r>
              <a:rPr sz="2400" b="1" spc="-40">
                <a:solidFill>
                  <a:srgbClr val="505155"/>
                </a:solidFill>
                <a:latin typeface="Calibri"/>
                <a:cs typeface="Calibri"/>
              </a:rPr>
              <a:t>c</a:t>
            </a:r>
            <a:r>
              <a:rPr sz="2400" b="1" spc="-60" baseline="-20833">
                <a:solidFill>
                  <a:srgbClr val="505155"/>
                </a:solidFill>
                <a:latin typeface="Calibri"/>
                <a:cs typeface="Calibri"/>
              </a:rPr>
              <a:t>1</a:t>
            </a:r>
            <a:r>
              <a:rPr sz="2400" b="1" spc="-40">
                <a:solidFill>
                  <a:srgbClr val="505155"/>
                </a:solidFill>
                <a:latin typeface="Calibri"/>
                <a:cs typeface="Calibri"/>
              </a:rPr>
              <a:t>.e</a:t>
            </a:r>
            <a:r>
              <a:rPr sz="2400" b="1" spc="-60" baseline="24305">
                <a:solidFill>
                  <a:srgbClr val="505155"/>
                </a:solidFill>
                <a:latin typeface="Calibri"/>
                <a:cs typeface="Calibri"/>
              </a:rPr>
              <a:t>J.V.t</a:t>
            </a:r>
            <a:endParaRPr sz="2400" baseline="24305">
              <a:latin typeface="Calibri"/>
              <a:cs typeface="Calibri"/>
            </a:endParaRPr>
          </a:p>
        </p:txBody>
      </p:sp>
      <p:grpSp>
        <p:nvGrpSpPr>
          <p:cNvPr id="14" name="object 14"/>
          <p:cNvGrpSpPr/>
          <p:nvPr/>
        </p:nvGrpSpPr>
        <p:grpSpPr>
          <a:xfrm>
            <a:off x="6006038" y="2721864"/>
            <a:ext cx="892175" cy="346710"/>
            <a:chOff x="6006038" y="2721864"/>
            <a:chExt cx="892175" cy="346710"/>
          </a:xfrm>
        </p:grpSpPr>
        <p:sp>
          <p:nvSpPr>
            <p:cNvPr id="15" name="object 15"/>
            <p:cNvSpPr/>
            <p:nvPr/>
          </p:nvSpPr>
          <p:spPr>
            <a:xfrm>
              <a:off x="6006038" y="2723175"/>
              <a:ext cx="891675" cy="344778"/>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6044184" y="2726436"/>
              <a:ext cx="822960" cy="283845"/>
            </a:xfrm>
            <a:custGeom>
              <a:avLst/>
              <a:gdLst/>
              <a:ahLst/>
              <a:cxnLst/>
              <a:rect l="l" t="t" r="r" b="b"/>
              <a:pathLst>
                <a:path w="822959" h="283844">
                  <a:moveTo>
                    <a:pt x="681355" y="0"/>
                  </a:moveTo>
                  <a:lnTo>
                    <a:pt x="681355" y="70865"/>
                  </a:lnTo>
                  <a:lnTo>
                    <a:pt x="0" y="70865"/>
                  </a:lnTo>
                  <a:lnTo>
                    <a:pt x="0" y="212598"/>
                  </a:lnTo>
                  <a:lnTo>
                    <a:pt x="681355" y="212598"/>
                  </a:lnTo>
                  <a:lnTo>
                    <a:pt x="681355" y="283463"/>
                  </a:lnTo>
                  <a:lnTo>
                    <a:pt x="822960" y="141731"/>
                  </a:lnTo>
                  <a:lnTo>
                    <a:pt x="681355" y="0"/>
                  </a:lnTo>
                  <a:close/>
                </a:path>
              </a:pathLst>
            </a:custGeom>
            <a:solidFill>
              <a:srgbClr val="505155"/>
            </a:solidFill>
          </p:spPr>
          <p:txBody>
            <a:bodyPr wrap="square" lIns="0" tIns="0" rIns="0" bIns="0" rtlCol="0"/>
            <a:lstStyle/>
            <a:p>
              <a:endParaRPr/>
            </a:p>
          </p:txBody>
        </p:sp>
        <p:sp>
          <p:nvSpPr>
            <p:cNvPr id="17" name="object 17"/>
            <p:cNvSpPr/>
            <p:nvPr/>
          </p:nvSpPr>
          <p:spPr>
            <a:xfrm>
              <a:off x="6044184" y="2726436"/>
              <a:ext cx="822960" cy="283845"/>
            </a:xfrm>
            <a:custGeom>
              <a:avLst/>
              <a:gdLst/>
              <a:ahLst/>
              <a:cxnLst/>
              <a:rect l="l" t="t" r="r" b="b"/>
              <a:pathLst>
                <a:path w="822959" h="283844">
                  <a:moveTo>
                    <a:pt x="822960" y="141731"/>
                  </a:moveTo>
                  <a:lnTo>
                    <a:pt x="681355" y="283463"/>
                  </a:lnTo>
                  <a:lnTo>
                    <a:pt x="681355" y="212598"/>
                  </a:lnTo>
                  <a:lnTo>
                    <a:pt x="0" y="212598"/>
                  </a:lnTo>
                  <a:lnTo>
                    <a:pt x="0" y="70865"/>
                  </a:lnTo>
                  <a:lnTo>
                    <a:pt x="681355" y="70865"/>
                  </a:lnTo>
                  <a:lnTo>
                    <a:pt x="681355" y="0"/>
                  </a:lnTo>
                  <a:lnTo>
                    <a:pt x="822960" y="141731"/>
                  </a:lnTo>
                  <a:close/>
                </a:path>
              </a:pathLst>
            </a:custGeom>
            <a:ln w="9144">
              <a:solidFill>
                <a:srgbClr val="505155"/>
              </a:solidFill>
            </a:ln>
          </p:spPr>
          <p:txBody>
            <a:bodyPr wrap="square" lIns="0" tIns="0" rIns="0" bIns="0" rtlCol="0"/>
            <a:lstStyle/>
            <a:p>
              <a:endParaRPr/>
            </a:p>
          </p:txBody>
        </p:sp>
      </p:grpSp>
      <p:sp>
        <p:nvSpPr>
          <p:cNvPr id="18" name="object 18"/>
          <p:cNvSpPr txBox="1"/>
          <p:nvPr/>
        </p:nvSpPr>
        <p:spPr>
          <a:xfrm>
            <a:off x="7623302" y="3479419"/>
            <a:ext cx="4348480" cy="269240"/>
          </a:xfrm>
          <a:prstGeom prst="rect">
            <a:avLst/>
          </a:prstGeom>
        </p:spPr>
        <p:txBody>
          <a:bodyPr vert="horz" wrap="square" lIns="0" tIns="12065" rIns="0" bIns="0" rtlCol="0">
            <a:spAutoFit/>
          </a:bodyPr>
          <a:lstStyle/>
          <a:p>
            <a:pPr marL="38100">
              <a:lnSpc>
                <a:spcPct val="100000"/>
              </a:lnSpc>
              <a:spcBef>
                <a:spcPts val="95"/>
              </a:spcBef>
            </a:pPr>
            <a:r>
              <a:rPr sz="1600">
                <a:solidFill>
                  <a:srgbClr val="505155"/>
                </a:solidFill>
                <a:latin typeface="Arial"/>
                <a:cs typeface="Arial"/>
              </a:rPr>
              <a:t>C</a:t>
            </a:r>
            <a:r>
              <a:rPr sz="1575" baseline="-21164">
                <a:solidFill>
                  <a:srgbClr val="505155"/>
                </a:solidFill>
                <a:latin typeface="Arial"/>
                <a:cs typeface="Arial"/>
              </a:rPr>
              <a:t>0 </a:t>
            </a:r>
            <a:r>
              <a:rPr sz="1600" spc="-5">
                <a:solidFill>
                  <a:srgbClr val="505155"/>
                </a:solidFill>
                <a:latin typeface="Arial"/>
                <a:cs typeface="Arial"/>
              </a:rPr>
              <a:t>[Pa] = initial pressure of the clean filter</a:t>
            </a:r>
            <a:r>
              <a:rPr sz="1600" spc="-60">
                <a:solidFill>
                  <a:srgbClr val="505155"/>
                </a:solidFill>
                <a:latin typeface="Arial"/>
                <a:cs typeface="Arial"/>
              </a:rPr>
              <a:t> </a:t>
            </a:r>
            <a:r>
              <a:rPr sz="1600" spc="-5">
                <a:solidFill>
                  <a:srgbClr val="505155"/>
                </a:solidFill>
                <a:latin typeface="Arial"/>
                <a:cs typeface="Arial"/>
              </a:rPr>
              <a:t>clean</a:t>
            </a:r>
            <a:endParaRPr sz="1600">
              <a:latin typeface="Arial"/>
              <a:cs typeface="Arial"/>
            </a:endParaRPr>
          </a:p>
        </p:txBody>
      </p:sp>
      <p:sp>
        <p:nvSpPr>
          <p:cNvPr id="19" name="object 19"/>
          <p:cNvSpPr txBox="1"/>
          <p:nvPr/>
        </p:nvSpPr>
        <p:spPr>
          <a:xfrm>
            <a:off x="7597902" y="3921633"/>
            <a:ext cx="4267200" cy="711200"/>
          </a:xfrm>
          <a:prstGeom prst="rect">
            <a:avLst/>
          </a:prstGeom>
        </p:spPr>
        <p:txBody>
          <a:bodyPr vert="horz" wrap="square" lIns="0" tIns="12065" rIns="0" bIns="0" rtlCol="0">
            <a:spAutoFit/>
          </a:bodyPr>
          <a:lstStyle/>
          <a:p>
            <a:pPr marL="63500">
              <a:lnSpc>
                <a:spcPct val="100000"/>
              </a:lnSpc>
              <a:spcBef>
                <a:spcPts val="95"/>
              </a:spcBef>
              <a:tabLst>
                <a:tab pos="761365" algn="l"/>
              </a:tabLst>
            </a:pPr>
            <a:r>
              <a:rPr sz="1600">
                <a:solidFill>
                  <a:srgbClr val="505155"/>
                </a:solidFill>
                <a:latin typeface="Arial"/>
                <a:cs typeface="Arial"/>
              </a:rPr>
              <a:t>C</a:t>
            </a:r>
            <a:r>
              <a:rPr sz="1575" baseline="-21164">
                <a:solidFill>
                  <a:srgbClr val="505155"/>
                </a:solidFill>
                <a:latin typeface="Arial"/>
                <a:cs typeface="Arial"/>
              </a:rPr>
              <a:t>1</a:t>
            </a:r>
            <a:r>
              <a:rPr sz="1575" spc="209" baseline="-21164">
                <a:solidFill>
                  <a:srgbClr val="505155"/>
                </a:solidFill>
                <a:latin typeface="Arial"/>
                <a:cs typeface="Arial"/>
              </a:rPr>
              <a:t> </a:t>
            </a:r>
            <a:r>
              <a:rPr sz="1600" spc="-5">
                <a:solidFill>
                  <a:srgbClr val="505155"/>
                </a:solidFill>
                <a:latin typeface="Arial"/>
                <a:cs typeface="Arial"/>
              </a:rPr>
              <a:t>[-]	= Constant to</a:t>
            </a:r>
            <a:r>
              <a:rPr sz="1600" spc="20">
                <a:solidFill>
                  <a:srgbClr val="505155"/>
                </a:solidFill>
                <a:latin typeface="Arial"/>
                <a:cs typeface="Arial"/>
              </a:rPr>
              <a:t> </a:t>
            </a:r>
            <a:r>
              <a:rPr sz="1600" spc="-5">
                <a:solidFill>
                  <a:srgbClr val="505155"/>
                </a:solidFill>
                <a:latin typeface="Arial"/>
                <a:cs typeface="Arial"/>
              </a:rPr>
              <a:t>determine</a:t>
            </a:r>
            <a:endParaRPr sz="1600">
              <a:latin typeface="Arial"/>
              <a:cs typeface="Arial"/>
            </a:endParaRPr>
          </a:p>
          <a:p>
            <a:pPr marL="63500">
              <a:lnSpc>
                <a:spcPct val="100000"/>
              </a:lnSpc>
              <a:spcBef>
                <a:spcPts val="1560"/>
              </a:spcBef>
              <a:tabLst>
                <a:tab pos="761365" algn="l"/>
              </a:tabLst>
            </a:pPr>
            <a:r>
              <a:rPr sz="1600" spc="-5">
                <a:solidFill>
                  <a:srgbClr val="505155"/>
                </a:solidFill>
                <a:latin typeface="Arial"/>
                <a:cs typeface="Arial"/>
              </a:rPr>
              <a:t>J </a:t>
            </a:r>
            <a:r>
              <a:rPr sz="1600" spc="15">
                <a:solidFill>
                  <a:srgbClr val="505155"/>
                </a:solidFill>
                <a:latin typeface="Arial"/>
                <a:cs typeface="Arial"/>
              </a:rPr>
              <a:t> </a:t>
            </a:r>
            <a:r>
              <a:rPr sz="1600" spc="-5">
                <a:solidFill>
                  <a:srgbClr val="505155"/>
                </a:solidFill>
                <a:latin typeface="Arial"/>
                <a:cs typeface="Arial"/>
              </a:rPr>
              <a:t>[-]	= </a:t>
            </a:r>
            <a:r>
              <a:rPr sz="1600">
                <a:solidFill>
                  <a:srgbClr val="505155"/>
                </a:solidFill>
                <a:latin typeface="Arial"/>
                <a:cs typeface="Arial"/>
              </a:rPr>
              <a:t>Boucher’s </a:t>
            </a:r>
            <a:r>
              <a:rPr sz="1600" spc="-5">
                <a:solidFill>
                  <a:srgbClr val="505155"/>
                </a:solidFill>
                <a:latin typeface="Arial"/>
                <a:cs typeface="Arial"/>
              </a:rPr>
              <a:t>ratio of filter </a:t>
            </a:r>
            <a:r>
              <a:rPr sz="1600" spc="-10">
                <a:solidFill>
                  <a:srgbClr val="505155"/>
                </a:solidFill>
                <a:latin typeface="Arial"/>
                <a:cs typeface="Arial"/>
              </a:rPr>
              <a:t>pore</a:t>
            </a:r>
            <a:r>
              <a:rPr sz="1600" spc="25">
                <a:solidFill>
                  <a:srgbClr val="505155"/>
                </a:solidFill>
                <a:latin typeface="Arial"/>
                <a:cs typeface="Arial"/>
              </a:rPr>
              <a:t> </a:t>
            </a:r>
            <a:r>
              <a:rPr sz="1600" spc="-5">
                <a:solidFill>
                  <a:srgbClr val="505155"/>
                </a:solidFill>
                <a:latin typeface="Arial"/>
                <a:cs typeface="Arial"/>
              </a:rPr>
              <a:t>blocking</a:t>
            </a:r>
            <a:endParaRPr sz="1600">
              <a:latin typeface="Arial"/>
              <a:cs typeface="Arial"/>
            </a:endParaRPr>
          </a:p>
        </p:txBody>
      </p:sp>
      <p:sp>
        <p:nvSpPr>
          <p:cNvPr id="26" name="object 5"/>
          <p:cNvSpPr txBox="1"/>
          <p:nvPr/>
        </p:nvSpPr>
        <p:spPr>
          <a:xfrm>
            <a:off x="1855470" y="3449573"/>
            <a:ext cx="3556000" cy="358140"/>
          </a:xfrm>
          <a:prstGeom prst="rect">
            <a:avLst/>
          </a:prstGeom>
          <a:ln w="44196">
            <a:solidFill>
              <a:srgbClr val="FF0000"/>
            </a:solidFill>
          </a:ln>
        </p:spPr>
        <p:txBody>
          <a:bodyPr vert="horz" wrap="square" lIns="0" tIns="41910" rIns="0" bIns="0" rtlCol="0">
            <a:spAutoFit/>
          </a:bodyPr>
          <a:lstStyle/>
          <a:p>
            <a:pPr marL="45085">
              <a:lnSpc>
                <a:spcPct val="100000"/>
              </a:lnSpc>
              <a:spcBef>
                <a:spcPts val="330"/>
              </a:spcBef>
              <a:tabLst>
                <a:tab pos="742950" algn="l"/>
              </a:tabLst>
            </a:pPr>
            <a:r>
              <a:rPr sz="1600" spc="-5">
                <a:solidFill>
                  <a:srgbClr val="505155"/>
                </a:solidFill>
                <a:latin typeface="Arial"/>
                <a:cs typeface="Arial"/>
              </a:rPr>
              <a:t>P</a:t>
            </a:r>
            <a:r>
              <a:rPr sz="1600" spc="-25">
                <a:solidFill>
                  <a:srgbClr val="505155"/>
                </a:solidFill>
                <a:latin typeface="Arial"/>
                <a:cs typeface="Arial"/>
              </a:rPr>
              <a:t> </a:t>
            </a:r>
            <a:r>
              <a:rPr sz="1600" spc="-5">
                <a:solidFill>
                  <a:srgbClr val="505155"/>
                </a:solidFill>
                <a:latin typeface="Arial"/>
                <a:cs typeface="Arial"/>
              </a:rPr>
              <a:t>[Pa]	= pressure over filter on time</a:t>
            </a:r>
            <a:r>
              <a:rPr sz="1600" spc="30">
                <a:solidFill>
                  <a:srgbClr val="505155"/>
                </a:solidFill>
                <a:latin typeface="Arial"/>
                <a:cs typeface="Arial"/>
              </a:rPr>
              <a:t> </a:t>
            </a:r>
            <a:r>
              <a:rPr sz="1600" spc="-5">
                <a:solidFill>
                  <a:srgbClr val="505155"/>
                </a:solidFill>
                <a:latin typeface="Arial"/>
                <a:cs typeface="Arial"/>
              </a:rPr>
              <a:t>x</a:t>
            </a:r>
            <a:endParaRPr sz="1600">
              <a:latin typeface="Arial"/>
              <a:cs typeface="Arial"/>
            </a:endParaRPr>
          </a:p>
        </p:txBody>
      </p:sp>
      <p:sp>
        <p:nvSpPr>
          <p:cNvPr id="20" name="object 5"/>
          <p:cNvSpPr/>
          <p:nvPr/>
        </p:nvSpPr>
        <p:spPr>
          <a:xfrm>
            <a:off x="9411461" y="-126"/>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6"/>
          <p:cNvSpPr/>
          <p:nvPr/>
        </p:nvSpPr>
        <p:spPr>
          <a:xfrm>
            <a:off x="10110978" y="-126"/>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object 7"/>
          <p:cNvSpPr/>
          <p:nvPr/>
        </p:nvSpPr>
        <p:spPr>
          <a:xfrm>
            <a:off x="4002785" y="6542405"/>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8"/>
          <p:cNvSpPr/>
          <p:nvPr/>
        </p:nvSpPr>
        <p:spPr>
          <a:xfrm>
            <a:off x="4815078" y="6249797"/>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9"/>
          <p:cNvSpPr/>
          <p:nvPr/>
        </p:nvSpPr>
        <p:spPr>
          <a:xfrm>
            <a:off x="8900921" y="6542405"/>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Rectangle 26"/>
          <p:cNvSpPr/>
          <p:nvPr/>
        </p:nvSpPr>
        <p:spPr>
          <a:xfrm>
            <a:off x="76200" y="6553200"/>
            <a:ext cx="457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10937240" y="6629400"/>
            <a:ext cx="102616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48201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609600" y="1049795"/>
            <a:ext cx="9501378" cy="690574"/>
          </a:xfrm>
          <a:prstGeom prst="rect">
            <a:avLst/>
          </a:prstGeom>
        </p:spPr>
        <p:txBody>
          <a:bodyPr vert="horz" wrap="square" lIns="0" tIns="13335" rIns="0" bIns="0" rtlCol="0">
            <a:spAutoFit/>
          </a:bodyPr>
          <a:lstStyle/>
          <a:p>
            <a:pPr marL="241300" indent="-216535">
              <a:lnSpc>
                <a:spcPct val="100000"/>
              </a:lnSpc>
              <a:spcBef>
                <a:spcPts val="1789"/>
              </a:spcBef>
              <a:buFont typeface="Arial"/>
              <a:buChar char="•"/>
              <a:tabLst>
                <a:tab pos="240665" algn="l"/>
                <a:tab pos="241300" algn="l"/>
              </a:tabLst>
            </a:pPr>
            <a:r>
              <a:rPr sz="1800" b="1">
                <a:solidFill>
                  <a:srgbClr val="505155"/>
                </a:solidFill>
                <a:latin typeface="Arial"/>
                <a:cs typeface="Arial"/>
              </a:rPr>
              <a:t>Step </a:t>
            </a:r>
            <a:r>
              <a:rPr sz="1800" b="1" spc="-5">
                <a:solidFill>
                  <a:srgbClr val="505155"/>
                </a:solidFill>
                <a:latin typeface="Arial"/>
                <a:cs typeface="Arial"/>
              </a:rPr>
              <a:t>4: Can a model be </a:t>
            </a:r>
            <a:r>
              <a:rPr sz="1800" b="1">
                <a:solidFill>
                  <a:srgbClr val="505155"/>
                </a:solidFill>
                <a:latin typeface="Arial"/>
                <a:cs typeface="Arial"/>
              </a:rPr>
              <a:t>obtained </a:t>
            </a:r>
            <a:r>
              <a:rPr sz="1800" b="1" spc="-5">
                <a:solidFill>
                  <a:srgbClr val="505155"/>
                </a:solidFill>
                <a:latin typeface="Arial"/>
                <a:cs typeface="Arial"/>
              </a:rPr>
              <a:t>from </a:t>
            </a:r>
            <a:r>
              <a:rPr sz="1800" b="1">
                <a:solidFill>
                  <a:srgbClr val="505155"/>
                </a:solidFill>
                <a:latin typeface="Arial"/>
                <a:cs typeface="Arial"/>
              </a:rPr>
              <a:t>the </a:t>
            </a:r>
            <a:r>
              <a:rPr sz="1800" b="1" spc="-5">
                <a:solidFill>
                  <a:srgbClr val="505155"/>
                </a:solidFill>
                <a:latin typeface="Arial"/>
                <a:cs typeface="Arial"/>
              </a:rPr>
              <a:t>data </a:t>
            </a:r>
            <a:r>
              <a:rPr sz="1800" b="1">
                <a:solidFill>
                  <a:srgbClr val="505155"/>
                </a:solidFill>
                <a:latin typeface="Arial"/>
                <a:cs typeface="Arial"/>
              </a:rPr>
              <a:t>to </a:t>
            </a:r>
            <a:r>
              <a:rPr sz="1800" b="1" spc="-5">
                <a:solidFill>
                  <a:srgbClr val="505155"/>
                </a:solidFill>
                <a:latin typeface="Arial"/>
                <a:cs typeface="Arial"/>
              </a:rPr>
              <a:t>predict </a:t>
            </a:r>
            <a:r>
              <a:rPr sz="1800" b="1">
                <a:solidFill>
                  <a:srgbClr val="505155"/>
                </a:solidFill>
                <a:latin typeface="Arial"/>
                <a:cs typeface="Arial"/>
              </a:rPr>
              <a:t>filter</a:t>
            </a:r>
            <a:r>
              <a:rPr sz="1800" b="1" spc="30">
                <a:solidFill>
                  <a:srgbClr val="505155"/>
                </a:solidFill>
                <a:latin typeface="Arial"/>
                <a:cs typeface="Arial"/>
              </a:rPr>
              <a:t> </a:t>
            </a:r>
            <a:r>
              <a:rPr sz="1800" b="1" spc="-5">
                <a:solidFill>
                  <a:srgbClr val="505155"/>
                </a:solidFill>
                <a:latin typeface="Arial"/>
                <a:cs typeface="Arial"/>
              </a:rPr>
              <a:t>behaviour?</a:t>
            </a:r>
            <a:endParaRPr sz="1800">
              <a:latin typeface="Arial"/>
              <a:cs typeface="Arial"/>
            </a:endParaRPr>
          </a:p>
          <a:p>
            <a:pPr marL="714375" lvl="1" indent="-171450">
              <a:lnSpc>
                <a:spcPct val="100000"/>
              </a:lnSpc>
              <a:spcBef>
                <a:spcPts val="1210"/>
              </a:spcBef>
              <a:buChar char="•"/>
              <a:tabLst>
                <a:tab pos="809625" algn="l"/>
                <a:tab pos="1438275" algn="l"/>
              </a:tabLst>
            </a:pPr>
            <a:r>
              <a:rPr sz="1600" spc="-5">
                <a:solidFill>
                  <a:srgbClr val="505155"/>
                </a:solidFill>
                <a:latin typeface="Arial"/>
                <a:cs typeface="Arial"/>
              </a:rPr>
              <a:t>Through 2th order polynomial regression an average model is obtained over both data</a:t>
            </a:r>
            <a:r>
              <a:rPr sz="1600" spc="235">
                <a:solidFill>
                  <a:srgbClr val="505155"/>
                </a:solidFill>
                <a:latin typeface="Arial"/>
                <a:cs typeface="Arial"/>
              </a:rPr>
              <a:t> </a:t>
            </a:r>
            <a:r>
              <a:rPr sz="1600" spc="-5">
                <a:solidFill>
                  <a:srgbClr val="505155"/>
                </a:solidFill>
                <a:latin typeface="Arial"/>
                <a:cs typeface="Arial"/>
              </a:rPr>
              <a:t>periods.</a:t>
            </a:r>
            <a:endParaRPr sz="1600">
              <a:latin typeface="Arial"/>
              <a:cs typeface="Arial"/>
            </a:endParaRPr>
          </a:p>
        </p:txBody>
      </p:sp>
      <p:sp>
        <p:nvSpPr>
          <p:cNvPr id="5" name="object 4"/>
          <p:cNvSpPr txBox="1"/>
          <p:nvPr/>
        </p:nvSpPr>
        <p:spPr>
          <a:xfrm>
            <a:off x="1133347" y="2863418"/>
            <a:ext cx="2261870" cy="269240"/>
          </a:xfrm>
          <a:prstGeom prst="rect">
            <a:avLst/>
          </a:prstGeom>
        </p:spPr>
        <p:txBody>
          <a:bodyPr vert="horz" wrap="square" lIns="0" tIns="12065" rIns="0" bIns="0" rtlCol="0">
            <a:spAutoFit/>
          </a:bodyPr>
          <a:lstStyle/>
          <a:p>
            <a:pPr marL="227329" indent="-215265">
              <a:lnSpc>
                <a:spcPct val="100000"/>
              </a:lnSpc>
              <a:spcBef>
                <a:spcPts val="95"/>
              </a:spcBef>
              <a:buChar char="•"/>
              <a:tabLst>
                <a:tab pos="227329" algn="l"/>
                <a:tab pos="227965" algn="l"/>
              </a:tabLst>
            </a:pPr>
            <a:r>
              <a:rPr sz="1600" spc="-5">
                <a:solidFill>
                  <a:srgbClr val="505155"/>
                </a:solidFill>
                <a:latin typeface="Arial"/>
                <a:cs typeface="Arial"/>
              </a:rPr>
              <a:t>First period (blue</a:t>
            </a:r>
            <a:r>
              <a:rPr sz="1600" spc="-10">
                <a:solidFill>
                  <a:srgbClr val="505155"/>
                </a:solidFill>
                <a:latin typeface="Arial"/>
                <a:cs typeface="Arial"/>
              </a:rPr>
              <a:t> </a:t>
            </a:r>
            <a:r>
              <a:rPr sz="1600" spc="-5">
                <a:solidFill>
                  <a:srgbClr val="505155"/>
                </a:solidFill>
                <a:latin typeface="Arial"/>
                <a:cs typeface="Arial"/>
              </a:rPr>
              <a:t>line):</a:t>
            </a:r>
            <a:endParaRPr sz="1600">
              <a:latin typeface="Arial"/>
              <a:cs typeface="Arial"/>
            </a:endParaRPr>
          </a:p>
        </p:txBody>
      </p:sp>
      <p:sp>
        <p:nvSpPr>
          <p:cNvPr id="6" name="object 5"/>
          <p:cNvSpPr txBox="1"/>
          <p:nvPr/>
        </p:nvSpPr>
        <p:spPr>
          <a:xfrm>
            <a:off x="1601469" y="3296792"/>
            <a:ext cx="1311910" cy="239395"/>
          </a:xfrm>
          <a:prstGeom prst="rect">
            <a:avLst/>
          </a:prstGeom>
        </p:spPr>
        <p:txBody>
          <a:bodyPr vert="horz" wrap="square" lIns="0" tIns="13335" rIns="0" bIns="0" rtlCol="0">
            <a:spAutoFit/>
          </a:bodyPr>
          <a:lstStyle/>
          <a:p>
            <a:pPr marL="12700">
              <a:lnSpc>
                <a:spcPct val="100000"/>
              </a:lnSpc>
              <a:spcBef>
                <a:spcPts val="105"/>
              </a:spcBef>
            </a:pPr>
            <a:r>
              <a:rPr sz="1400">
                <a:solidFill>
                  <a:srgbClr val="505155"/>
                </a:solidFill>
                <a:latin typeface="Arial"/>
                <a:cs typeface="Arial"/>
              </a:rPr>
              <a:t>R-square =</a:t>
            </a:r>
            <a:r>
              <a:rPr sz="1400" spc="-130">
                <a:solidFill>
                  <a:srgbClr val="505155"/>
                </a:solidFill>
                <a:latin typeface="Arial"/>
                <a:cs typeface="Arial"/>
              </a:rPr>
              <a:t> </a:t>
            </a:r>
            <a:r>
              <a:rPr sz="1400">
                <a:solidFill>
                  <a:srgbClr val="505155"/>
                </a:solidFill>
                <a:latin typeface="Arial"/>
                <a:cs typeface="Arial"/>
              </a:rPr>
              <a:t>90%</a:t>
            </a:r>
            <a:endParaRPr sz="1400">
              <a:latin typeface="Arial"/>
              <a:cs typeface="Arial"/>
            </a:endParaRPr>
          </a:p>
        </p:txBody>
      </p:sp>
      <p:sp>
        <p:nvSpPr>
          <p:cNvPr id="7" name="object 6"/>
          <p:cNvSpPr txBox="1"/>
          <p:nvPr/>
        </p:nvSpPr>
        <p:spPr>
          <a:xfrm>
            <a:off x="1133347" y="3702177"/>
            <a:ext cx="2465705" cy="269240"/>
          </a:xfrm>
          <a:prstGeom prst="rect">
            <a:avLst/>
          </a:prstGeom>
        </p:spPr>
        <p:txBody>
          <a:bodyPr vert="horz" wrap="square" lIns="0" tIns="12065" rIns="0" bIns="0" rtlCol="0">
            <a:spAutoFit/>
          </a:bodyPr>
          <a:lstStyle/>
          <a:p>
            <a:pPr marL="227329" indent="-215265">
              <a:lnSpc>
                <a:spcPct val="100000"/>
              </a:lnSpc>
              <a:spcBef>
                <a:spcPts val="95"/>
              </a:spcBef>
              <a:buChar char="•"/>
              <a:tabLst>
                <a:tab pos="227329" algn="l"/>
                <a:tab pos="227965" algn="l"/>
              </a:tabLst>
            </a:pPr>
            <a:r>
              <a:rPr sz="1600" spc="-5">
                <a:solidFill>
                  <a:srgbClr val="505155"/>
                </a:solidFill>
                <a:latin typeface="Arial"/>
                <a:cs typeface="Arial"/>
              </a:rPr>
              <a:t>Second period (red</a:t>
            </a:r>
            <a:r>
              <a:rPr sz="1600" spc="-15">
                <a:solidFill>
                  <a:srgbClr val="505155"/>
                </a:solidFill>
                <a:latin typeface="Arial"/>
                <a:cs typeface="Arial"/>
              </a:rPr>
              <a:t> </a:t>
            </a:r>
            <a:r>
              <a:rPr sz="1600" spc="-5">
                <a:solidFill>
                  <a:srgbClr val="505155"/>
                </a:solidFill>
                <a:latin typeface="Arial"/>
                <a:cs typeface="Arial"/>
              </a:rPr>
              <a:t>line):</a:t>
            </a:r>
            <a:endParaRPr sz="1600">
              <a:latin typeface="Arial"/>
              <a:cs typeface="Arial"/>
            </a:endParaRPr>
          </a:p>
        </p:txBody>
      </p:sp>
      <p:sp>
        <p:nvSpPr>
          <p:cNvPr id="8" name="object 7"/>
          <p:cNvSpPr txBox="1"/>
          <p:nvPr/>
        </p:nvSpPr>
        <p:spPr>
          <a:xfrm>
            <a:off x="1120647" y="4134688"/>
            <a:ext cx="3885565" cy="1078865"/>
          </a:xfrm>
          <a:prstGeom prst="rect">
            <a:avLst/>
          </a:prstGeom>
        </p:spPr>
        <p:txBody>
          <a:bodyPr vert="horz" wrap="square" lIns="0" tIns="13335" rIns="0" bIns="0" rtlCol="0">
            <a:spAutoFit/>
          </a:bodyPr>
          <a:lstStyle/>
          <a:p>
            <a:pPr marL="493395">
              <a:lnSpc>
                <a:spcPct val="100000"/>
              </a:lnSpc>
              <a:spcBef>
                <a:spcPts val="105"/>
              </a:spcBef>
            </a:pPr>
            <a:r>
              <a:rPr sz="1400">
                <a:solidFill>
                  <a:srgbClr val="505155"/>
                </a:solidFill>
                <a:latin typeface="Arial"/>
                <a:cs typeface="Arial"/>
              </a:rPr>
              <a:t>R-square =</a:t>
            </a:r>
            <a:r>
              <a:rPr sz="1400" spc="-65">
                <a:solidFill>
                  <a:srgbClr val="505155"/>
                </a:solidFill>
                <a:latin typeface="Arial"/>
                <a:cs typeface="Arial"/>
              </a:rPr>
              <a:t> </a:t>
            </a:r>
            <a:r>
              <a:rPr sz="1400">
                <a:solidFill>
                  <a:srgbClr val="505155"/>
                </a:solidFill>
                <a:latin typeface="Arial"/>
                <a:cs typeface="Arial"/>
              </a:rPr>
              <a:t>85%</a:t>
            </a:r>
            <a:endParaRPr sz="1400">
              <a:latin typeface="Arial"/>
              <a:cs typeface="Arial"/>
            </a:endParaRPr>
          </a:p>
          <a:p>
            <a:pPr>
              <a:lnSpc>
                <a:spcPct val="100000"/>
              </a:lnSpc>
              <a:spcBef>
                <a:spcPts val="10"/>
              </a:spcBef>
            </a:pPr>
            <a:endParaRPr sz="1300">
              <a:latin typeface="Arial"/>
              <a:cs typeface="Arial"/>
            </a:endParaRPr>
          </a:p>
          <a:p>
            <a:pPr marL="240029" indent="-215265">
              <a:lnSpc>
                <a:spcPct val="100000"/>
              </a:lnSpc>
              <a:buChar char="•"/>
              <a:tabLst>
                <a:tab pos="240029" algn="l"/>
                <a:tab pos="240665" algn="l"/>
              </a:tabLst>
            </a:pPr>
            <a:r>
              <a:rPr sz="1600" spc="-10">
                <a:solidFill>
                  <a:srgbClr val="505155"/>
                </a:solidFill>
                <a:latin typeface="Arial"/>
                <a:cs typeface="Arial"/>
              </a:rPr>
              <a:t>Average </a:t>
            </a:r>
            <a:r>
              <a:rPr sz="1600" spc="-5">
                <a:solidFill>
                  <a:srgbClr val="505155"/>
                </a:solidFill>
                <a:latin typeface="Arial"/>
                <a:cs typeface="Arial"/>
              </a:rPr>
              <a:t>regression function (black</a:t>
            </a:r>
            <a:r>
              <a:rPr sz="1600" spc="20">
                <a:solidFill>
                  <a:srgbClr val="505155"/>
                </a:solidFill>
                <a:latin typeface="Arial"/>
                <a:cs typeface="Arial"/>
              </a:rPr>
              <a:t> </a:t>
            </a:r>
            <a:r>
              <a:rPr sz="1600" spc="-5">
                <a:solidFill>
                  <a:srgbClr val="505155"/>
                </a:solidFill>
                <a:latin typeface="Arial"/>
                <a:cs typeface="Arial"/>
              </a:rPr>
              <a:t>line):</a:t>
            </a:r>
            <a:endParaRPr sz="1600">
              <a:latin typeface="Arial"/>
              <a:cs typeface="Arial"/>
            </a:endParaRPr>
          </a:p>
          <a:p>
            <a:pPr marL="493395">
              <a:lnSpc>
                <a:spcPct val="100000"/>
              </a:lnSpc>
              <a:spcBef>
                <a:spcPts val="1500"/>
              </a:spcBef>
            </a:pPr>
            <a:r>
              <a:rPr sz="1400">
                <a:solidFill>
                  <a:srgbClr val="505155"/>
                </a:solidFill>
                <a:latin typeface="Arial"/>
                <a:cs typeface="Arial"/>
              </a:rPr>
              <a:t>P(t) = Pi +</a:t>
            </a:r>
            <a:r>
              <a:rPr sz="1400" spc="-55">
                <a:solidFill>
                  <a:srgbClr val="505155"/>
                </a:solidFill>
                <a:latin typeface="Arial"/>
                <a:cs typeface="Arial"/>
              </a:rPr>
              <a:t> </a:t>
            </a:r>
            <a:r>
              <a:rPr sz="1400" spc="5">
                <a:solidFill>
                  <a:srgbClr val="505155"/>
                </a:solidFill>
                <a:latin typeface="Arial"/>
                <a:cs typeface="Arial"/>
              </a:rPr>
              <a:t>2e</a:t>
            </a:r>
            <a:r>
              <a:rPr sz="1350" spc="7" baseline="24691">
                <a:solidFill>
                  <a:srgbClr val="505155"/>
                </a:solidFill>
                <a:latin typeface="Arial"/>
                <a:cs typeface="Arial"/>
              </a:rPr>
              <a:t>0,08t</a:t>
            </a:r>
            <a:endParaRPr sz="1350" baseline="24691">
              <a:latin typeface="Arial"/>
              <a:cs typeface="Arial"/>
            </a:endParaRPr>
          </a:p>
        </p:txBody>
      </p:sp>
      <p:sp>
        <p:nvSpPr>
          <p:cNvPr id="9" name="object 8"/>
          <p:cNvSpPr/>
          <p:nvPr/>
        </p:nvSpPr>
        <p:spPr>
          <a:xfrm>
            <a:off x="5388864" y="2246293"/>
            <a:ext cx="5672327" cy="3790188"/>
          </a:xfrm>
          <a:prstGeom prst="rect">
            <a:avLst/>
          </a:prstGeom>
          <a:blipFill>
            <a:blip r:embed="rId2" cstate="print"/>
            <a:stretch>
              <a:fillRect/>
            </a:stretch>
          </a:blipFill>
        </p:spPr>
        <p:txBody>
          <a:bodyPr wrap="square" lIns="0" tIns="0" rIns="0" bIns="0" rtlCol="0"/>
          <a:lstStyle/>
          <a:p>
            <a:endParaRPr/>
          </a:p>
        </p:txBody>
      </p:sp>
      <p:sp>
        <p:nvSpPr>
          <p:cNvPr id="10" name="object 5"/>
          <p:cNvSpPr/>
          <p:nvPr/>
        </p:nvSpPr>
        <p:spPr>
          <a:xfrm>
            <a:off x="9411461" y="-126"/>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6"/>
          <p:cNvSpPr/>
          <p:nvPr/>
        </p:nvSpPr>
        <p:spPr>
          <a:xfrm>
            <a:off x="10110978" y="-126"/>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7"/>
          <p:cNvSpPr/>
          <p:nvPr/>
        </p:nvSpPr>
        <p:spPr>
          <a:xfrm>
            <a:off x="4002785" y="6542405"/>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8"/>
          <p:cNvSpPr/>
          <p:nvPr/>
        </p:nvSpPr>
        <p:spPr>
          <a:xfrm>
            <a:off x="4815078" y="6249797"/>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9"/>
          <p:cNvSpPr/>
          <p:nvPr/>
        </p:nvSpPr>
        <p:spPr>
          <a:xfrm>
            <a:off x="8900921" y="6542405"/>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Rectangle 15"/>
          <p:cNvSpPr/>
          <p:nvPr/>
        </p:nvSpPr>
        <p:spPr>
          <a:xfrm>
            <a:off x="76200" y="6553200"/>
            <a:ext cx="457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0937240" y="6629400"/>
            <a:ext cx="102616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732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609600" y="1295400"/>
            <a:ext cx="7221855" cy="3994785"/>
          </a:xfrm>
          <a:prstGeom prst="rect">
            <a:avLst/>
          </a:prstGeom>
        </p:spPr>
        <p:txBody>
          <a:bodyPr vert="horz" wrap="square" lIns="0" tIns="12700" rIns="0" bIns="0" rtlCol="0">
            <a:spAutoFit/>
          </a:bodyPr>
          <a:lstStyle/>
          <a:p>
            <a:pPr marL="228600" indent="-216535">
              <a:lnSpc>
                <a:spcPct val="100000"/>
              </a:lnSpc>
              <a:spcBef>
                <a:spcPts val="100"/>
              </a:spcBef>
              <a:buFont typeface="Arial"/>
              <a:buChar char="•"/>
              <a:tabLst>
                <a:tab pos="228600" algn="l"/>
                <a:tab pos="229235" algn="l"/>
              </a:tabLst>
            </a:pPr>
            <a:r>
              <a:rPr sz="1800" b="1">
                <a:solidFill>
                  <a:srgbClr val="505155"/>
                </a:solidFill>
                <a:latin typeface="Arial"/>
                <a:cs typeface="Arial"/>
              </a:rPr>
              <a:t>Conclusions</a:t>
            </a:r>
            <a:endParaRPr sz="1800">
              <a:latin typeface="Arial"/>
              <a:cs typeface="Arial"/>
            </a:endParaRPr>
          </a:p>
          <a:p>
            <a:pPr marL="431800" lvl="1" indent="-215900">
              <a:lnSpc>
                <a:spcPct val="100000"/>
              </a:lnSpc>
              <a:spcBef>
                <a:spcPts val="1605"/>
              </a:spcBef>
              <a:buChar char="•"/>
              <a:tabLst>
                <a:tab pos="431800" algn="l"/>
                <a:tab pos="432434" algn="l"/>
              </a:tabLst>
            </a:pPr>
            <a:r>
              <a:rPr sz="1600" spc="-5">
                <a:solidFill>
                  <a:srgbClr val="505155"/>
                </a:solidFill>
                <a:latin typeface="Arial"/>
                <a:cs typeface="Arial"/>
              </a:rPr>
              <a:t>Filter needs to be replaced around</a:t>
            </a:r>
            <a:r>
              <a:rPr sz="1600" spc="45">
                <a:solidFill>
                  <a:srgbClr val="505155"/>
                </a:solidFill>
                <a:latin typeface="Arial"/>
                <a:cs typeface="Arial"/>
              </a:rPr>
              <a:t> </a:t>
            </a:r>
            <a:r>
              <a:rPr sz="1600" spc="-5">
                <a:solidFill>
                  <a:srgbClr val="505155"/>
                </a:solidFill>
                <a:latin typeface="Arial"/>
                <a:cs typeface="Arial"/>
              </a:rPr>
              <a:t>250Pa.</a:t>
            </a:r>
            <a:endParaRPr sz="1600">
              <a:latin typeface="Arial"/>
              <a:cs typeface="Arial"/>
            </a:endParaRPr>
          </a:p>
          <a:p>
            <a:pPr marL="431800" lvl="1" indent="-215900">
              <a:lnSpc>
                <a:spcPct val="100000"/>
              </a:lnSpc>
              <a:spcBef>
                <a:spcPts val="1560"/>
              </a:spcBef>
              <a:buChar char="•"/>
              <a:tabLst>
                <a:tab pos="431800" algn="l"/>
                <a:tab pos="432434" algn="l"/>
              </a:tabLst>
            </a:pPr>
            <a:r>
              <a:rPr sz="1600" spc="-5">
                <a:solidFill>
                  <a:srgbClr val="505155"/>
                </a:solidFill>
                <a:latin typeface="Arial"/>
                <a:cs typeface="Arial"/>
              </a:rPr>
              <a:t>Current filter replacement at +/- 4.000 hours (80-90</a:t>
            </a:r>
            <a:r>
              <a:rPr sz="1600" spc="150">
                <a:solidFill>
                  <a:srgbClr val="505155"/>
                </a:solidFill>
                <a:latin typeface="Arial"/>
                <a:cs typeface="Arial"/>
              </a:rPr>
              <a:t> </a:t>
            </a:r>
            <a:r>
              <a:rPr sz="1600" spc="-5">
                <a:solidFill>
                  <a:srgbClr val="505155"/>
                </a:solidFill>
                <a:latin typeface="Arial"/>
                <a:cs typeface="Arial"/>
              </a:rPr>
              <a:t>Pa)</a:t>
            </a:r>
            <a:endParaRPr sz="1600">
              <a:latin typeface="Arial"/>
              <a:cs typeface="Arial"/>
            </a:endParaRPr>
          </a:p>
          <a:p>
            <a:pPr marL="431800" lvl="1" indent="-215900">
              <a:lnSpc>
                <a:spcPct val="100000"/>
              </a:lnSpc>
              <a:spcBef>
                <a:spcPts val="1565"/>
              </a:spcBef>
              <a:buChar char="•"/>
              <a:tabLst>
                <a:tab pos="431800" algn="l"/>
                <a:tab pos="432434" algn="l"/>
              </a:tabLst>
            </a:pPr>
            <a:r>
              <a:rPr sz="1600" spc="-5">
                <a:solidFill>
                  <a:srgbClr val="505155"/>
                </a:solidFill>
                <a:latin typeface="Arial"/>
                <a:cs typeface="Arial"/>
              </a:rPr>
              <a:t>Model predicts 250Pa is reached at +/- 8.900 hours of</a:t>
            </a:r>
            <a:r>
              <a:rPr sz="1600" spc="140">
                <a:solidFill>
                  <a:srgbClr val="505155"/>
                </a:solidFill>
                <a:latin typeface="Arial"/>
                <a:cs typeface="Arial"/>
              </a:rPr>
              <a:t> </a:t>
            </a:r>
            <a:r>
              <a:rPr sz="1600" spc="-5">
                <a:solidFill>
                  <a:srgbClr val="505155"/>
                </a:solidFill>
                <a:latin typeface="Arial"/>
                <a:cs typeface="Arial"/>
              </a:rPr>
              <a:t>operation.</a:t>
            </a:r>
            <a:endParaRPr sz="1600">
              <a:latin typeface="Arial"/>
              <a:cs typeface="Arial"/>
            </a:endParaRPr>
          </a:p>
          <a:p>
            <a:pPr lvl="1">
              <a:lnSpc>
                <a:spcPct val="100000"/>
              </a:lnSpc>
              <a:buClr>
                <a:srgbClr val="505155"/>
              </a:buClr>
              <a:buFont typeface="Arial"/>
              <a:buChar char="•"/>
            </a:pPr>
            <a:endParaRPr sz="1800">
              <a:latin typeface="Arial"/>
              <a:cs typeface="Arial"/>
            </a:endParaRPr>
          </a:p>
          <a:p>
            <a:pPr marL="228600" indent="-216535">
              <a:lnSpc>
                <a:spcPct val="100000"/>
              </a:lnSpc>
              <a:spcBef>
                <a:spcPts val="1400"/>
              </a:spcBef>
              <a:buFont typeface="Arial"/>
              <a:buChar char="•"/>
              <a:tabLst>
                <a:tab pos="228600" algn="l"/>
                <a:tab pos="229235" algn="l"/>
              </a:tabLst>
            </a:pPr>
            <a:r>
              <a:rPr sz="1800" b="1" spc="-5">
                <a:solidFill>
                  <a:srgbClr val="505155"/>
                </a:solidFill>
                <a:latin typeface="Arial"/>
                <a:cs typeface="Arial"/>
              </a:rPr>
              <a:t>Recommendations</a:t>
            </a:r>
            <a:endParaRPr sz="1800">
              <a:latin typeface="Arial"/>
              <a:cs typeface="Arial"/>
            </a:endParaRPr>
          </a:p>
          <a:p>
            <a:pPr marL="431800" lvl="1" indent="-215900">
              <a:lnSpc>
                <a:spcPct val="100000"/>
              </a:lnSpc>
              <a:spcBef>
                <a:spcPts val="1210"/>
              </a:spcBef>
              <a:buChar char="•"/>
              <a:tabLst>
                <a:tab pos="431800" algn="l"/>
                <a:tab pos="432434" algn="l"/>
              </a:tabLst>
            </a:pPr>
            <a:r>
              <a:rPr sz="1600" spc="-5">
                <a:solidFill>
                  <a:srgbClr val="505155"/>
                </a:solidFill>
                <a:latin typeface="Arial"/>
                <a:cs typeface="Arial"/>
              </a:rPr>
              <a:t>Dataset contains P &lt; 100Pa. Extending the dataset with P &gt; 100 Pa</a:t>
            </a:r>
            <a:r>
              <a:rPr sz="1600" spc="110">
                <a:solidFill>
                  <a:srgbClr val="505155"/>
                </a:solidFill>
                <a:latin typeface="Arial"/>
                <a:cs typeface="Arial"/>
              </a:rPr>
              <a:t> </a:t>
            </a:r>
            <a:r>
              <a:rPr sz="1600" spc="-5">
                <a:solidFill>
                  <a:srgbClr val="505155"/>
                </a:solidFill>
                <a:latin typeface="Arial"/>
                <a:cs typeface="Arial"/>
              </a:rPr>
              <a:t>gives</a:t>
            </a:r>
            <a:endParaRPr sz="1600">
              <a:latin typeface="Arial"/>
              <a:cs typeface="Arial"/>
            </a:endParaRPr>
          </a:p>
          <a:p>
            <a:pPr marL="431800">
              <a:lnSpc>
                <a:spcPct val="100000"/>
              </a:lnSpc>
              <a:spcBef>
                <a:spcPts val="960"/>
              </a:spcBef>
            </a:pPr>
            <a:r>
              <a:rPr sz="1600" spc="-5">
                <a:solidFill>
                  <a:srgbClr val="505155"/>
                </a:solidFill>
                <a:latin typeface="Arial"/>
                <a:cs typeface="Arial"/>
              </a:rPr>
              <a:t>outcome in obtaining a more accurate</a:t>
            </a:r>
            <a:r>
              <a:rPr sz="1600" spc="35">
                <a:solidFill>
                  <a:srgbClr val="505155"/>
                </a:solidFill>
                <a:latin typeface="Arial"/>
                <a:cs typeface="Arial"/>
              </a:rPr>
              <a:t> </a:t>
            </a:r>
            <a:r>
              <a:rPr sz="1600" spc="-5">
                <a:solidFill>
                  <a:srgbClr val="505155"/>
                </a:solidFill>
                <a:latin typeface="Arial"/>
                <a:cs typeface="Arial"/>
              </a:rPr>
              <a:t>model</a:t>
            </a:r>
            <a:endParaRPr sz="1600">
              <a:latin typeface="Arial"/>
              <a:cs typeface="Arial"/>
            </a:endParaRPr>
          </a:p>
          <a:p>
            <a:pPr marL="431800" lvl="1" indent="-215900">
              <a:lnSpc>
                <a:spcPct val="100000"/>
              </a:lnSpc>
              <a:spcBef>
                <a:spcPts val="1560"/>
              </a:spcBef>
              <a:buChar char="•"/>
              <a:tabLst>
                <a:tab pos="431800" algn="l"/>
                <a:tab pos="432434" algn="l"/>
              </a:tabLst>
            </a:pPr>
            <a:r>
              <a:rPr sz="1600" spc="-5">
                <a:solidFill>
                  <a:srgbClr val="505155"/>
                </a:solidFill>
                <a:latin typeface="Arial"/>
                <a:cs typeface="Arial"/>
              </a:rPr>
              <a:t>Current replacement </a:t>
            </a:r>
            <a:r>
              <a:rPr sz="1600" spc="-10">
                <a:solidFill>
                  <a:srgbClr val="505155"/>
                </a:solidFill>
                <a:latin typeface="Arial"/>
                <a:cs typeface="Arial"/>
              </a:rPr>
              <a:t>cycle </a:t>
            </a:r>
            <a:r>
              <a:rPr sz="1600" spc="-5">
                <a:solidFill>
                  <a:srgbClr val="505155"/>
                </a:solidFill>
                <a:latin typeface="Arial"/>
                <a:cs typeface="Arial"/>
              </a:rPr>
              <a:t>can be optimized from 2 times to 1 time per</a:t>
            </a:r>
            <a:r>
              <a:rPr sz="1600" spc="235">
                <a:solidFill>
                  <a:srgbClr val="505155"/>
                </a:solidFill>
                <a:latin typeface="Arial"/>
                <a:cs typeface="Arial"/>
              </a:rPr>
              <a:t> </a:t>
            </a:r>
            <a:r>
              <a:rPr sz="1600" spc="-10">
                <a:solidFill>
                  <a:srgbClr val="505155"/>
                </a:solidFill>
                <a:latin typeface="Arial"/>
                <a:cs typeface="Arial"/>
              </a:rPr>
              <a:t>year</a:t>
            </a:r>
            <a:endParaRPr sz="1600">
              <a:latin typeface="Arial"/>
              <a:cs typeface="Arial"/>
            </a:endParaRPr>
          </a:p>
          <a:p>
            <a:pPr marL="431800" lvl="1" indent="-215900">
              <a:lnSpc>
                <a:spcPct val="100000"/>
              </a:lnSpc>
              <a:spcBef>
                <a:spcPts val="1560"/>
              </a:spcBef>
              <a:buChar char="•"/>
              <a:tabLst>
                <a:tab pos="431800" algn="l"/>
                <a:tab pos="432434" algn="l"/>
              </a:tabLst>
            </a:pPr>
            <a:r>
              <a:rPr sz="1600" spc="-5">
                <a:solidFill>
                  <a:srgbClr val="505155"/>
                </a:solidFill>
                <a:latin typeface="Arial"/>
                <a:cs typeface="Arial"/>
              </a:rPr>
              <a:t>Prediction </a:t>
            </a:r>
            <a:r>
              <a:rPr sz="1600">
                <a:solidFill>
                  <a:srgbClr val="505155"/>
                </a:solidFill>
                <a:latin typeface="Arial"/>
                <a:cs typeface="Arial"/>
              </a:rPr>
              <a:t>gives </a:t>
            </a:r>
            <a:r>
              <a:rPr sz="1600" spc="-5">
                <a:solidFill>
                  <a:srgbClr val="505155"/>
                </a:solidFill>
                <a:latin typeface="Arial"/>
                <a:cs typeface="Arial"/>
              </a:rPr>
              <a:t>outcome to increase flexibility in maintenance</a:t>
            </a:r>
            <a:r>
              <a:rPr sz="1600" spc="40">
                <a:solidFill>
                  <a:srgbClr val="505155"/>
                </a:solidFill>
                <a:latin typeface="Arial"/>
                <a:cs typeface="Arial"/>
              </a:rPr>
              <a:t> </a:t>
            </a:r>
            <a:r>
              <a:rPr sz="1600" spc="-5">
                <a:solidFill>
                  <a:srgbClr val="505155"/>
                </a:solidFill>
                <a:latin typeface="Arial"/>
                <a:cs typeface="Arial"/>
              </a:rPr>
              <a:t>planning</a:t>
            </a:r>
            <a:endParaRPr sz="1600">
              <a:latin typeface="Arial"/>
              <a:cs typeface="Arial"/>
            </a:endParaRPr>
          </a:p>
        </p:txBody>
      </p:sp>
      <p:sp>
        <p:nvSpPr>
          <p:cNvPr id="5" name="object 4"/>
          <p:cNvSpPr/>
          <p:nvPr/>
        </p:nvSpPr>
        <p:spPr>
          <a:xfrm>
            <a:off x="7522466" y="0"/>
            <a:ext cx="4669534" cy="5844540"/>
          </a:xfrm>
          <a:prstGeom prst="rect">
            <a:avLst/>
          </a:prstGeom>
          <a:blipFill>
            <a:blip r:embed="rId2" cstate="print"/>
            <a:stretch>
              <a:fillRect/>
            </a:stretch>
          </a:blipFill>
        </p:spPr>
        <p:txBody>
          <a:bodyPr wrap="square" lIns="0" tIns="0" rIns="0" bIns="0" rtlCol="0"/>
          <a:lstStyle/>
          <a:p>
            <a:endParaRPr/>
          </a:p>
        </p:txBody>
      </p:sp>
      <p:sp>
        <p:nvSpPr>
          <p:cNvPr id="8" name="object 7"/>
          <p:cNvSpPr/>
          <p:nvPr/>
        </p:nvSpPr>
        <p:spPr>
          <a:xfrm>
            <a:off x="4002785" y="6542405"/>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8"/>
          <p:cNvSpPr/>
          <p:nvPr/>
        </p:nvSpPr>
        <p:spPr>
          <a:xfrm>
            <a:off x="4815078" y="6249797"/>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9"/>
          <p:cNvSpPr/>
          <p:nvPr/>
        </p:nvSpPr>
        <p:spPr>
          <a:xfrm>
            <a:off x="8900921" y="6542405"/>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Rectangle 11"/>
          <p:cNvSpPr/>
          <p:nvPr/>
        </p:nvSpPr>
        <p:spPr>
          <a:xfrm>
            <a:off x="76200" y="6553200"/>
            <a:ext cx="457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10937240" y="6629400"/>
            <a:ext cx="102616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1392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p:cNvGrpSpPr/>
          <p:nvPr/>
        </p:nvGrpSpPr>
        <p:grpSpPr>
          <a:xfrm>
            <a:off x="-13838" y="0"/>
            <a:ext cx="2376038" cy="6858000"/>
            <a:chOff x="0" y="0"/>
            <a:chExt cx="2514600" cy="8641080"/>
          </a:xfrm>
          <a:solidFill>
            <a:srgbClr val="7030A0"/>
          </a:solidFill>
        </p:grpSpPr>
        <p:sp>
          <p:nvSpPr>
            <p:cNvPr id="5"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p:spPr>
          <p:txBody>
            <a:bodyPr wrap="square" lIns="0" tIns="0" rIns="0" bIns="0" rtlCol="0"/>
            <a:lstStyle/>
            <a:p>
              <a:endParaRPr sz="1400"/>
            </a:p>
          </p:txBody>
        </p:sp>
        <p:sp>
          <p:nvSpPr>
            <p:cNvPr id="6" name="object 4"/>
            <p:cNvSpPr/>
            <p:nvPr/>
          </p:nvSpPr>
          <p:spPr>
            <a:xfrm>
              <a:off x="10150" y="1413500"/>
              <a:ext cx="249430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solidFill>
              <a:srgbClr val="7030A0"/>
            </a:solidFill>
            <a:ln>
              <a:solidFill>
                <a:srgbClr val="7030A0"/>
              </a:solidFill>
            </a:ln>
          </p:spPr>
          <p:txBody>
            <a:bodyPr wrap="square" lIns="0" tIns="0" rIns="0" bIns="0" rtlCol="0"/>
            <a:lstStyle/>
            <a:p>
              <a:endParaRPr sz="1400"/>
            </a:p>
          </p:txBody>
        </p:sp>
      </p:grpSp>
      <p:sp>
        <p:nvSpPr>
          <p:cNvPr id="7"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8"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10"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sz="1400" b="1" spc="-10">
                <a:solidFill>
                  <a:srgbClr val="FFFFFF"/>
                </a:solidFill>
                <a:cs typeface="Aharoni"/>
              </a:rPr>
              <a:t>E</a:t>
            </a:r>
            <a:r>
              <a:rPr sz="1400" b="1" spc="-5">
                <a:solidFill>
                  <a:srgbClr val="FFFFFF"/>
                </a:solidFill>
                <a:cs typeface="Aharoni"/>
              </a:rPr>
              <a:t>na</a:t>
            </a:r>
            <a:r>
              <a:rPr sz="1400" b="1" spc="-10">
                <a:solidFill>
                  <a:srgbClr val="FFFFFF"/>
                </a:solidFill>
                <a:cs typeface="Aharoni"/>
              </a:rPr>
              <a:t>b</a:t>
            </a:r>
            <a:r>
              <a:rPr sz="1400" b="1">
                <a:solidFill>
                  <a:srgbClr val="FFFFFF"/>
                </a:solidFill>
                <a:cs typeface="Aharoni"/>
              </a:rPr>
              <a:t>l</a:t>
            </a:r>
            <a:r>
              <a:rPr sz="1400" b="1" spc="-10">
                <a:solidFill>
                  <a:srgbClr val="FFFFFF"/>
                </a:solidFill>
                <a:cs typeface="Aharoni"/>
              </a:rPr>
              <a:t>e</a:t>
            </a:r>
            <a:r>
              <a:rPr sz="1400" b="1" spc="-5">
                <a:solidFill>
                  <a:srgbClr val="FFFFFF"/>
                </a:solidFill>
                <a:cs typeface="Aharoni"/>
              </a:rPr>
              <a:t>rs</a:t>
            </a:r>
            <a:endParaRPr sz="1400">
              <a:cs typeface="Aharoni"/>
            </a:endParaRPr>
          </a:p>
        </p:txBody>
      </p:sp>
      <p:sp>
        <p:nvSpPr>
          <p:cNvPr id="11"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Future</a:t>
            </a:r>
            <a:r>
              <a:rPr sz="1400" b="1" spc="-80">
                <a:solidFill>
                  <a:srgbClr val="FFFFFF"/>
                </a:solidFill>
                <a:cs typeface="Aharoni"/>
              </a:rPr>
              <a:t> </a:t>
            </a:r>
            <a:r>
              <a:rPr sz="1400" b="1" spc="-5">
                <a:solidFill>
                  <a:srgbClr val="FFFFFF"/>
                </a:solidFill>
                <a:cs typeface="Aharoni"/>
              </a:rPr>
              <a:t>State</a:t>
            </a:r>
            <a:endParaRPr sz="1400">
              <a:cs typeface="Aharoni"/>
            </a:endParaRPr>
          </a:p>
        </p:txBody>
      </p:sp>
      <p:sp>
        <p:nvSpPr>
          <p:cNvPr id="12" name="Rectangle 11"/>
          <p:cNvSpPr/>
          <p:nvPr/>
        </p:nvSpPr>
        <p:spPr>
          <a:xfrm>
            <a:off x="0" y="3570189"/>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bject 22"/>
          <p:cNvSpPr txBox="1"/>
          <p:nvPr/>
        </p:nvSpPr>
        <p:spPr>
          <a:xfrm>
            <a:off x="184055" y="4770231"/>
            <a:ext cx="716915"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Impact</a:t>
            </a:r>
            <a:endParaRPr sz="1400">
              <a:cs typeface="Aharoni"/>
            </a:endParaRPr>
          </a:p>
        </p:txBody>
      </p:sp>
      <p:sp>
        <p:nvSpPr>
          <p:cNvPr id="14" name="object 23"/>
          <p:cNvSpPr txBox="1"/>
          <p:nvPr/>
        </p:nvSpPr>
        <p:spPr>
          <a:xfrm>
            <a:off x="184054" y="5288392"/>
            <a:ext cx="2284189" cy="228268"/>
          </a:xfrm>
          <a:prstGeom prst="rect">
            <a:avLst/>
          </a:prstGeom>
        </p:spPr>
        <p:txBody>
          <a:bodyPr vert="horz" wrap="square" lIns="0" tIns="12700" rIns="0" bIns="0" rtlCol="0">
            <a:spAutoFit/>
          </a:bodyPr>
          <a:lstStyle/>
          <a:p>
            <a:pPr marL="12700">
              <a:lnSpc>
                <a:spcPct val="100000"/>
              </a:lnSpc>
              <a:spcBef>
                <a:spcPts val="100"/>
              </a:spcBef>
            </a:pPr>
            <a:r>
              <a:rPr sz="1400" b="1">
                <a:solidFill>
                  <a:srgbClr val="FFFFFF"/>
                </a:solidFill>
                <a:cs typeface="Aharoni"/>
              </a:rPr>
              <a:t>Recomm</a:t>
            </a:r>
            <a:r>
              <a:rPr sz="1400" b="1" spc="-10">
                <a:solidFill>
                  <a:srgbClr val="FFFFFF"/>
                </a:solidFill>
                <a:cs typeface="Aharoni"/>
              </a:rPr>
              <a:t>e</a:t>
            </a:r>
            <a:r>
              <a:rPr sz="1400" b="1" spc="-5">
                <a:solidFill>
                  <a:srgbClr val="FFFFFF"/>
                </a:solidFill>
                <a:cs typeface="Aharoni"/>
              </a:rPr>
              <a:t>nd</a:t>
            </a:r>
            <a:r>
              <a:rPr sz="1400" b="1" spc="-10">
                <a:solidFill>
                  <a:srgbClr val="FFFFFF"/>
                </a:solidFill>
                <a:cs typeface="Aharoni"/>
              </a:rPr>
              <a:t>a</a:t>
            </a:r>
            <a:r>
              <a:rPr sz="1400" b="1">
                <a:solidFill>
                  <a:srgbClr val="FFFFFF"/>
                </a:solidFill>
                <a:cs typeface="Aharoni"/>
              </a:rPr>
              <a:t>tio</a:t>
            </a:r>
            <a:r>
              <a:rPr sz="1400" b="1" spc="-5">
                <a:solidFill>
                  <a:srgbClr val="FFFFFF"/>
                </a:solidFill>
                <a:cs typeface="Aharoni"/>
              </a:rPr>
              <a:t>n</a:t>
            </a:r>
            <a:r>
              <a:rPr sz="1400" b="1">
                <a:solidFill>
                  <a:srgbClr val="FFFFFF"/>
                </a:solidFill>
                <a:cs typeface="Aharoni"/>
              </a:rPr>
              <a:t>s</a:t>
            </a:r>
            <a:endParaRPr sz="1400">
              <a:cs typeface="Aharoni"/>
            </a:endParaRPr>
          </a:p>
        </p:txBody>
      </p:sp>
      <p:sp>
        <p:nvSpPr>
          <p:cNvPr id="15" name="Rectangle 14"/>
          <p:cNvSpPr/>
          <p:nvPr/>
        </p:nvSpPr>
        <p:spPr>
          <a:xfrm>
            <a:off x="73334" y="1107235"/>
            <a:ext cx="1779911" cy="307777"/>
          </a:xfrm>
          <a:prstGeom prst="rect">
            <a:avLst/>
          </a:prstGeom>
          <a:ln>
            <a:solidFill>
              <a:srgbClr val="7030A0"/>
            </a:solidFill>
          </a:ln>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16" name="object 18"/>
          <p:cNvSpPr txBox="1"/>
          <p:nvPr/>
        </p:nvSpPr>
        <p:spPr>
          <a:xfrm>
            <a:off x="184054" y="2635572"/>
            <a:ext cx="2608314" cy="228909"/>
          </a:xfrm>
          <a:prstGeom prst="rect">
            <a:avLst/>
          </a:prstGeom>
        </p:spPr>
        <p:txBody>
          <a:bodyPr vert="horz" wrap="square" lIns="0" tIns="13335" rIns="0" bIns="0" rtlCol="0">
            <a:spAutoFit/>
          </a:bodyPr>
          <a:lstStyle/>
          <a:p>
            <a:pPr lvl="0"/>
            <a:r>
              <a:rPr lang="en-US" sz="1400" b="1">
                <a:solidFill>
                  <a:schemeClr val="bg1"/>
                </a:solidFill>
                <a:ea typeface="Poppins"/>
                <a:cs typeface="Poppins"/>
                <a:sym typeface="Poppins"/>
              </a:rPr>
              <a:t>Maintenance Architecture</a:t>
            </a:r>
          </a:p>
        </p:txBody>
      </p:sp>
      <p:sp>
        <p:nvSpPr>
          <p:cNvPr id="17" name="Rectangle 16"/>
          <p:cNvSpPr/>
          <p:nvPr/>
        </p:nvSpPr>
        <p:spPr>
          <a:xfrm>
            <a:off x="10668000" y="6477000"/>
            <a:ext cx="1371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2587226" y="183560"/>
            <a:ext cx="9492142" cy="369332"/>
          </a:xfrm>
          <a:prstGeom prst="rect">
            <a:avLst/>
          </a:prstGeom>
        </p:spPr>
        <p:txBody>
          <a:bodyPr wrap="square" lIns="91440" tIns="45720" rIns="91440" bIns="45720" anchor="t">
            <a:spAutoFit/>
          </a:bodyPr>
          <a:lstStyle/>
          <a:p>
            <a:endParaRPr lang="en-US" b="1">
              <a:latin typeface="Arial" panose="020B0604020202020204" pitchFamily="34" charset="0"/>
              <a:cs typeface="Arial" panose="020B0604020202020204" pitchFamily="34" charset="0"/>
            </a:endParaRPr>
          </a:p>
        </p:txBody>
      </p:sp>
      <p:pic>
        <p:nvPicPr>
          <p:cNvPr id="1028" name="Picture 4" descr="https://lh3.googleusercontent.com/0kOMvvYUaR0k6OJWuTQoHn_BFt7MZ0gOKmjHaDYFLTnmCh2SIHZOW7ri06Ec0HNDKkc79XvCsFe4kSNm2H2o2TGB83M0YXCnoj8Vdc6HT8COaisyU9HEQWWW7CLi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409" y="4042540"/>
            <a:ext cx="4668234" cy="262890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object 2"/>
          <p:cNvGrpSpPr/>
          <p:nvPr/>
        </p:nvGrpSpPr>
        <p:grpSpPr>
          <a:xfrm>
            <a:off x="-13837" y="0"/>
            <a:ext cx="2376038" cy="6858000"/>
            <a:chOff x="0" y="0"/>
            <a:chExt cx="2514600" cy="8641080"/>
          </a:xfrm>
          <a:solidFill>
            <a:srgbClr val="7030A0"/>
          </a:solidFill>
        </p:grpSpPr>
        <p:sp>
          <p:nvSpPr>
            <p:cNvPr id="19"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p:spPr>
          <p:txBody>
            <a:bodyPr wrap="square" lIns="0" tIns="0" rIns="0" bIns="0" rtlCol="0"/>
            <a:lstStyle/>
            <a:p>
              <a:endParaRPr sz="1400"/>
            </a:p>
          </p:txBody>
        </p:sp>
        <p:sp>
          <p:nvSpPr>
            <p:cNvPr id="20" name="object 4"/>
            <p:cNvSpPr/>
            <p:nvPr/>
          </p:nvSpPr>
          <p:spPr>
            <a:xfrm>
              <a:off x="0" y="1438656"/>
              <a:ext cx="249430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grpFill/>
          </p:spPr>
          <p:txBody>
            <a:bodyPr wrap="square" lIns="0" tIns="0" rIns="0" bIns="0" rtlCol="0"/>
            <a:lstStyle/>
            <a:p>
              <a:endParaRPr sz="1400"/>
            </a:p>
          </p:txBody>
        </p:sp>
      </p:grpSp>
      <p:sp>
        <p:nvSpPr>
          <p:cNvPr id="21"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22"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23" name="object 18"/>
          <p:cNvSpPr txBox="1"/>
          <p:nvPr/>
        </p:nvSpPr>
        <p:spPr>
          <a:xfrm>
            <a:off x="184055" y="2696651"/>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24" name="object 19"/>
          <p:cNvSpPr txBox="1"/>
          <p:nvPr/>
        </p:nvSpPr>
        <p:spPr>
          <a:xfrm>
            <a:off x="184055" y="3215370"/>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1</a:t>
            </a:r>
            <a:endParaRPr sz="1400">
              <a:cs typeface="Aharoni"/>
            </a:endParaRPr>
          </a:p>
        </p:txBody>
      </p:sp>
      <p:sp>
        <p:nvSpPr>
          <p:cNvPr id="26"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3</a:t>
            </a:r>
            <a:endParaRPr sz="1400">
              <a:cs typeface="Aharoni"/>
            </a:endParaRPr>
          </a:p>
        </p:txBody>
      </p:sp>
      <p:sp>
        <p:nvSpPr>
          <p:cNvPr id="27" name="Rectangle 26"/>
          <p:cNvSpPr/>
          <p:nvPr/>
        </p:nvSpPr>
        <p:spPr>
          <a:xfrm>
            <a:off x="0" y="3650271"/>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bject 22"/>
          <p:cNvSpPr txBox="1"/>
          <p:nvPr/>
        </p:nvSpPr>
        <p:spPr>
          <a:xfrm>
            <a:off x="172167" y="4770231"/>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29" name="object 23"/>
          <p:cNvSpPr txBox="1"/>
          <p:nvPr/>
        </p:nvSpPr>
        <p:spPr>
          <a:xfrm>
            <a:off x="184054" y="528839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30" name="Rectangle 29"/>
          <p:cNvSpPr/>
          <p:nvPr/>
        </p:nvSpPr>
        <p:spPr>
          <a:xfrm>
            <a:off x="75654" y="1110151"/>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25" name="object 20"/>
          <p:cNvSpPr txBox="1"/>
          <p:nvPr/>
        </p:nvSpPr>
        <p:spPr>
          <a:xfrm>
            <a:off x="516997" y="3732878"/>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10">
                <a:cs typeface="Aharoni"/>
              </a:rPr>
              <a:t>2</a:t>
            </a:r>
            <a:endParaRPr sz="1400">
              <a:cs typeface="Aharoni"/>
            </a:endParaRPr>
          </a:p>
        </p:txBody>
      </p:sp>
      <p:sp>
        <p:nvSpPr>
          <p:cNvPr id="3" name="TextBox 2">
            <a:extLst>
              <a:ext uri="{FF2B5EF4-FFF2-40B4-BE49-F238E27FC236}">
                <a16:creationId xmlns:a16="http://schemas.microsoft.com/office/drawing/2014/main" id="{2E650BF4-938B-4418-B7E4-D43D96B454FD}"/>
              </a:ext>
            </a:extLst>
          </p:cNvPr>
          <p:cNvSpPr txBox="1"/>
          <p:nvPr/>
        </p:nvSpPr>
        <p:spPr>
          <a:xfrm>
            <a:off x="2747138" y="955787"/>
            <a:ext cx="846400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4765" algn="ctr">
              <a:spcBef>
                <a:spcPts val="1789"/>
              </a:spcBef>
            </a:pPr>
            <a:r>
              <a:rPr lang="en-US" b="1">
                <a:latin typeface="Arial"/>
                <a:cs typeface="Arial"/>
              </a:rPr>
              <a:t>Replacing Shock Absorbers to prevent air leakage in the chamber</a:t>
            </a:r>
          </a:p>
          <a:p>
            <a:pPr marL="24765">
              <a:spcBef>
                <a:spcPts val="1789"/>
              </a:spcBef>
            </a:pPr>
            <a:endParaRPr lang="en-US" b="1">
              <a:solidFill>
                <a:srgbClr val="000000"/>
              </a:solidFill>
              <a:latin typeface="Arial"/>
              <a:ea typeface="+mn-lt"/>
              <a:cs typeface="Arial"/>
            </a:endParaRPr>
          </a:p>
          <a:p>
            <a:pPr marL="310515" indent="-285750">
              <a:spcBef>
                <a:spcPts val="1789"/>
              </a:spcBef>
              <a:buFont typeface="Arial"/>
              <a:buChar char="•"/>
            </a:pPr>
            <a:r>
              <a:rPr lang="en-US" b="1">
                <a:solidFill>
                  <a:schemeClr val="tx1">
                    <a:lumMod val="65000"/>
                    <a:lumOff val="35000"/>
                  </a:schemeClr>
                </a:solidFill>
                <a:latin typeface="Arial"/>
                <a:ea typeface="+mn-lt"/>
                <a:cs typeface="Arial"/>
              </a:rPr>
              <a:t>Step 1 : </a:t>
            </a:r>
            <a:r>
              <a:rPr lang="en-US">
                <a:solidFill>
                  <a:schemeClr val="tx1">
                    <a:lumMod val="65000"/>
                    <a:lumOff val="35000"/>
                  </a:schemeClr>
                </a:solidFill>
                <a:latin typeface="Arial"/>
                <a:ea typeface="+mn-lt"/>
                <a:cs typeface="Arial"/>
              </a:rPr>
              <a:t>How the data will be available?</a:t>
            </a:r>
            <a:endParaRPr lang="en-US">
              <a:solidFill>
                <a:schemeClr val="tx1">
                  <a:lumMod val="65000"/>
                  <a:lumOff val="35000"/>
                </a:schemeClr>
              </a:solidFill>
              <a:latin typeface="Calibri"/>
              <a:cs typeface="Calibri"/>
            </a:endParaRPr>
          </a:p>
          <a:p>
            <a:pPr marL="310515" indent="-285750">
              <a:lnSpc>
                <a:spcPct val="150000"/>
              </a:lnSpc>
              <a:spcBef>
                <a:spcPts val="1789"/>
              </a:spcBef>
              <a:buFont typeface="Arial"/>
              <a:buChar char="•"/>
            </a:pPr>
            <a:r>
              <a:rPr lang="en-US" b="1">
                <a:solidFill>
                  <a:schemeClr val="tx1">
                    <a:lumMod val="65000"/>
                    <a:lumOff val="35000"/>
                  </a:schemeClr>
                </a:solidFill>
                <a:latin typeface="Arial"/>
                <a:ea typeface="+mn-lt"/>
                <a:cs typeface="Arial"/>
              </a:rPr>
              <a:t>Step 2 : </a:t>
            </a:r>
            <a:r>
              <a:rPr lang="en-US">
                <a:solidFill>
                  <a:schemeClr val="tx1">
                    <a:lumMod val="65000"/>
                    <a:lumOff val="35000"/>
                  </a:schemeClr>
                </a:solidFill>
                <a:latin typeface="Arial"/>
                <a:ea typeface="+mn-lt"/>
                <a:cs typeface="Arial"/>
              </a:rPr>
              <a:t>Which data is available that says something about</a:t>
            </a:r>
            <a:r>
              <a:rPr lang="en-US">
                <a:solidFill>
                  <a:schemeClr val="tx1">
                    <a:lumMod val="65000"/>
                    <a:lumOff val="35000"/>
                  </a:schemeClr>
                </a:solidFill>
                <a:latin typeface="Calibri"/>
                <a:ea typeface="+mn-lt"/>
                <a:cs typeface="Calibri"/>
              </a:rPr>
              <a:t> </a:t>
            </a:r>
            <a:r>
              <a:rPr lang="en-US">
                <a:solidFill>
                  <a:schemeClr val="tx1">
                    <a:lumMod val="65000"/>
                    <a:lumOff val="35000"/>
                  </a:schemeClr>
                </a:solidFill>
                <a:latin typeface="Arial"/>
                <a:ea typeface="+mn-lt"/>
                <a:cs typeface="Arial"/>
              </a:rPr>
              <a:t>the health of the     	     shock absorber?</a:t>
            </a:r>
            <a:endParaRPr lang="en-US">
              <a:solidFill>
                <a:schemeClr val="tx1">
                  <a:lumMod val="65000"/>
                  <a:lumOff val="35000"/>
                </a:schemeClr>
              </a:solidFill>
              <a:ea typeface="+mn-lt"/>
              <a:cs typeface="+mn-lt"/>
            </a:endParaRPr>
          </a:p>
          <a:p>
            <a:pPr marL="263525" indent="-263525">
              <a:lnSpc>
                <a:spcPct val="200000"/>
              </a:lnSpc>
              <a:buFont typeface="Arial,Sans-Serif"/>
              <a:buChar char="•"/>
            </a:pPr>
            <a:r>
              <a:rPr lang="en-US" b="1">
                <a:solidFill>
                  <a:schemeClr val="tx1">
                    <a:lumMod val="65000"/>
                    <a:lumOff val="35000"/>
                  </a:schemeClr>
                </a:solidFill>
                <a:latin typeface="Arial"/>
                <a:ea typeface="+mn-lt"/>
                <a:cs typeface="Calibri"/>
              </a:rPr>
              <a:t> Step 3 : </a:t>
            </a:r>
            <a:r>
              <a:rPr lang="en-IN">
                <a:solidFill>
                  <a:schemeClr val="tx1">
                    <a:lumMod val="65000"/>
                    <a:lumOff val="35000"/>
                  </a:schemeClr>
                </a:solidFill>
                <a:latin typeface="Arial"/>
                <a:ea typeface="+mn-lt"/>
                <a:cs typeface="Arial"/>
              </a:rPr>
              <a:t>From the data, How we can predict the air leakage</a:t>
            </a:r>
            <a:endParaRPr lang="en-US">
              <a:solidFill>
                <a:schemeClr val="tx1">
                  <a:lumMod val="65000"/>
                  <a:lumOff val="35000"/>
                </a:schemeClr>
              </a:solidFill>
              <a:latin typeface="Arial"/>
              <a:ea typeface="+mn-lt"/>
              <a:cs typeface="Arial"/>
            </a:endParaRPr>
          </a:p>
          <a:p>
            <a:pPr marL="1142365" lvl="3"/>
            <a:r>
              <a:rPr lang="en-IN">
                <a:solidFill>
                  <a:schemeClr val="tx1">
                    <a:lumMod val="65000"/>
                    <a:lumOff val="35000"/>
                  </a:schemeClr>
                </a:solidFill>
                <a:latin typeface="Arial"/>
                <a:ea typeface="+mn-lt"/>
                <a:cs typeface="Arial"/>
              </a:rPr>
              <a:t> More efficiently? </a:t>
            </a:r>
          </a:p>
          <a:p>
            <a:pPr marL="310515" indent="-285750">
              <a:spcBef>
                <a:spcPts val="1789"/>
              </a:spcBef>
              <a:buFont typeface="Arial"/>
              <a:buChar char="•"/>
            </a:pPr>
            <a:endParaRPr lang="en-US" b="1">
              <a:solidFill>
                <a:srgbClr val="000000"/>
              </a:solidFill>
              <a:latin typeface="Arial"/>
              <a:ea typeface="+mn-lt"/>
              <a:cs typeface="Calibri"/>
            </a:endParaRPr>
          </a:p>
        </p:txBody>
      </p:sp>
      <p:pic>
        <p:nvPicPr>
          <p:cNvPr id="31" name="Picture 3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0" y="-11062"/>
            <a:ext cx="2453861" cy="6869061"/>
          </a:xfrm>
          <a:prstGeom prst="rect">
            <a:avLst/>
          </a:prstGeom>
        </p:spPr>
      </p:pic>
      <p:sp>
        <p:nvSpPr>
          <p:cNvPr id="32" name="object 16"/>
          <p:cNvSpPr txBox="1"/>
          <p:nvPr/>
        </p:nvSpPr>
        <p:spPr>
          <a:xfrm>
            <a:off x="198247" y="1671679"/>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33" name="object 17"/>
          <p:cNvSpPr txBox="1"/>
          <p:nvPr/>
        </p:nvSpPr>
        <p:spPr>
          <a:xfrm>
            <a:off x="198247" y="2213909"/>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34" name="object 18"/>
          <p:cNvSpPr txBox="1"/>
          <p:nvPr/>
        </p:nvSpPr>
        <p:spPr>
          <a:xfrm>
            <a:off x="198247" y="3201905"/>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35" name="object 19"/>
          <p:cNvSpPr txBox="1"/>
          <p:nvPr/>
        </p:nvSpPr>
        <p:spPr>
          <a:xfrm>
            <a:off x="207772" y="3676503"/>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1</a:t>
            </a:r>
            <a:endParaRPr sz="1400">
              <a:cs typeface="Aharoni"/>
            </a:endParaRPr>
          </a:p>
        </p:txBody>
      </p:sp>
      <p:sp>
        <p:nvSpPr>
          <p:cNvPr id="37" name="object 21"/>
          <p:cNvSpPr txBox="1"/>
          <p:nvPr/>
        </p:nvSpPr>
        <p:spPr>
          <a:xfrm>
            <a:off x="198247" y="4653808"/>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3</a:t>
            </a:r>
            <a:endParaRPr sz="1400">
              <a:cs typeface="Aharoni"/>
            </a:endParaRPr>
          </a:p>
        </p:txBody>
      </p:sp>
      <p:sp>
        <p:nvSpPr>
          <p:cNvPr id="38" name="Rectangle 37"/>
          <p:cNvSpPr/>
          <p:nvPr/>
        </p:nvSpPr>
        <p:spPr>
          <a:xfrm>
            <a:off x="-5802" y="4085921"/>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bject 22"/>
          <p:cNvSpPr txBox="1"/>
          <p:nvPr/>
        </p:nvSpPr>
        <p:spPr>
          <a:xfrm>
            <a:off x="201973" y="5128406"/>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40" name="object 23"/>
          <p:cNvSpPr txBox="1"/>
          <p:nvPr/>
        </p:nvSpPr>
        <p:spPr>
          <a:xfrm>
            <a:off x="198247" y="560906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41" name="Rectangle 40"/>
          <p:cNvSpPr/>
          <p:nvPr/>
        </p:nvSpPr>
        <p:spPr>
          <a:xfrm>
            <a:off x="111434" y="1089352"/>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42" name="object 18"/>
          <p:cNvSpPr txBox="1"/>
          <p:nvPr/>
        </p:nvSpPr>
        <p:spPr>
          <a:xfrm>
            <a:off x="198247" y="2704246"/>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Our Aim</a:t>
            </a:r>
          </a:p>
        </p:txBody>
      </p:sp>
      <p:sp>
        <p:nvSpPr>
          <p:cNvPr id="36" name="object 20"/>
          <p:cNvSpPr txBox="1"/>
          <p:nvPr/>
        </p:nvSpPr>
        <p:spPr>
          <a:xfrm>
            <a:off x="493571" y="4147813"/>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5">
                <a:cs typeface="Aharoni"/>
              </a:rPr>
              <a:t>Insight </a:t>
            </a:r>
            <a:r>
              <a:rPr lang="en-IN" sz="1400" b="1" spc="-10">
                <a:cs typeface="Aharoni"/>
              </a:rPr>
              <a:t>2</a:t>
            </a:r>
            <a:endParaRPr sz="1400">
              <a:cs typeface="Aharoni"/>
            </a:endParaRPr>
          </a:p>
        </p:txBody>
      </p:sp>
      <p:sp>
        <p:nvSpPr>
          <p:cNvPr id="45" name="object 5"/>
          <p:cNvSpPr/>
          <p:nvPr/>
        </p:nvSpPr>
        <p:spPr>
          <a:xfrm>
            <a:off x="9466071" y="0"/>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6"/>
          <p:cNvSpPr/>
          <p:nvPr/>
        </p:nvSpPr>
        <p:spPr>
          <a:xfrm>
            <a:off x="10165588" y="0"/>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7"/>
          <p:cNvSpPr/>
          <p:nvPr/>
        </p:nvSpPr>
        <p:spPr>
          <a:xfrm>
            <a:off x="4057395" y="6542531"/>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 name="object 8"/>
          <p:cNvSpPr/>
          <p:nvPr/>
        </p:nvSpPr>
        <p:spPr>
          <a:xfrm>
            <a:off x="4869688" y="6249923"/>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object 9"/>
          <p:cNvSpPr/>
          <p:nvPr/>
        </p:nvSpPr>
        <p:spPr>
          <a:xfrm>
            <a:off x="8955531" y="6542531"/>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Rectangle 49"/>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7730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96600" y="6477000"/>
            <a:ext cx="1066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76200" y="64770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569939" y="664689"/>
            <a:ext cx="6096000" cy="338554"/>
          </a:xfrm>
          <a:prstGeom prst="rect">
            <a:avLst/>
          </a:prstGeom>
        </p:spPr>
        <p:txBody>
          <a:bodyPr>
            <a:spAutoFit/>
          </a:bodyPr>
          <a:lstStyle/>
          <a:p>
            <a:r>
              <a:rPr lang="en-IN" sz="1600" b="1">
                <a:solidFill>
                  <a:srgbClr val="FF0000"/>
                </a:solidFill>
              </a:rPr>
              <a:t>Sensors Details: </a:t>
            </a:r>
          </a:p>
        </p:txBody>
      </p:sp>
      <p:pic>
        <p:nvPicPr>
          <p:cNvPr id="2052" name="Picture 4" descr="https://lh3.googleusercontent.com/AnOgo1TInQIVPyRcoAY_lskMFIdmgiS4ZHCrNwB_x4bAdAmNDkLzY7ZlbyXvnxExKhccDtXslHHE-5gbRJsZCZECcNQRhtsPzr04FwvIG2lA4bNiVdZU8dYFC_6Sc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62349"/>
            <a:ext cx="7185397" cy="46386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9220200" y="838200"/>
            <a:ext cx="2178867" cy="2438400"/>
          </a:xfrm>
          <a:prstGeom prst="rect">
            <a:avLst/>
          </a:prstGeom>
        </p:spPr>
      </p:pic>
      <p:sp>
        <p:nvSpPr>
          <p:cNvPr id="3" name="Rectangle 2"/>
          <p:cNvSpPr/>
          <p:nvPr/>
        </p:nvSpPr>
        <p:spPr>
          <a:xfrm>
            <a:off x="9372600" y="3629026"/>
            <a:ext cx="2362200" cy="1600438"/>
          </a:xfrm>
          <a:prstGeom prst="rect">
            <a:avLst/>
          </a:prstGeom>
        </p:spPr>
        <p:txBody>
          <a:bodyPr wrap="square">
            <a:spAutoFit/>
          </a:bodyPr>
          <a:lstStyle/>
          <a:p>
            <a:r>
              <a:rPr lang="en-US" sz="1400"/>
              <a:t>Together with AES fieldbus system, the SPM module detects in advance when critical limits will be reached</a:t>
            </a:r>
          </a:p>
          <a:p>
            <a:r>
              <a:rPr lang="en-US" sz="1400"/>
              <a:t>and provides users with key information for early intervention.</a:t>
            </a:r>
            <a:endParaRPr lang="en-IN" sz="1400"/>
          </a:p>
        </p:txBody>
      </p:sp>
      <p:cxnSp>
        <p:nvCxnSpPr>
          <p:cNvPr id="8" name="Straight Connector 7"/>
          <p:cNvCxnSpPr/>
          <p:nvPr/>
        </p:nvCxnSpPr>
        <p:spPr>
          <a:xfrm>
            <a:off x="8305800" y="609600"/>
            <a:ext cx="0" cy="5943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E8F944-63FF-4E9A-A54A-6667C7FBE4F8}"/>
              </a:ext>
            </a:extLst>
          </p:cNvPr>
          <p:cNvSpPr/>
          <p:nvPr/>
        </p:nvSpPr>
        <p:spPr>
          <a:xfrm>
            <a:off x="73830" y="192866"/>
            <a:ext cx="10186355" cy="348813"/>
          </a:xfrm>
          <a:prstGeom prst="rect">
            <a:avLst/>
          </a:prstGeom>
        </p:spPr>
        <p:txBody>
          <a:bodyPr wrap="square" lIns="91440" tIns="45720" rIns="91440" bIns="45720" anchor="t">
            <a:spAutoFit/>
          </a:bodyPr>
          <a:lstStyle/>
          <a:p>
            <a:pPr marL="469900" lvl="1">
              <a:lnSpc>
                <a:spcPts val="2039"/>
              </a:lnSpc>
              <a:spcBef>
                <a:spcPts val="475"/>
              </a:spcBef>
              <a:tabLst>
                <a:tab pos="697865" algn="l"/>
                <a:tab pos="698500" algn="l"/>
              </a:tabLst>
            </a:pPr>
            <a:r>
              <a:rPr lang="en-US" b="1">
                <a:solidFill>
                  <a:srgbClr val="505155"/>
                </a:solidFill>
                <a:latin typeface="Arial"/>
              </a:rPr>
              <a:t>Step 1: </a:t>
            </a:r>
            <a:r>
              <a:rPr lang="en-US">
                <a:solidFill>
                  <a:srgbClr val="505155"/>
                </a:solidFill>
                <a:latin typeface="Arial"/>
              </a:rPr>
              <a:t>How the data will be available?</a:t>
            </a:r>
            <a:r>
              <a:rPr lang="en-US">
                <a:latin typeface="Arial"/>
                <a:ea typeface="Arial"/>
                <a:cs typeface="Arial"/>
              </a:rPr>
              <a:t>​</a:t>
            </a:r>
            <a:endParaRPr lang="en-US" b="1" spc="-5">
              <a:cs typeface="Calibri"/>
            </a:endParaRPr>
          </a:p>
        </p:txBody>
      </p:sp>
      <p:sp>
        <p:nvSpPr>
          <p:cNvPr id="10" name="object 5"/>
          <p:cNvSpPr/>
          <p:nvPr/>
        </p:nvSpPr>
        <p:spPr>
          <a:xfrm>
            <a:off x="9466071" y="0"/>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6"/>
          <p:cNvSpPr/>
          <p:nvPr/>
        </p:nvSpPr>
        <p:spPr>
          <a:xfrm>
            <a:off x="10165588" y="0"/>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7"/>
          <p:cNvSpPr/>
          <p:nvPr/>
        </p:nvSpPr>
        <p:spPr>
          <a:xfrm>
            <a:off x="4057395" y="6542531"/>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8"/>
          <p:cNvSpPr/>
          <p:nvPr/>
        </p:nvSpPr>
        <p:spPr>
          <a:xfrm>
            <a:off x="4869688" y="6249923"/>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9"/>
          <p:cNvSpPr/>
          <p:nvPr/>
        </p:nvSpPr>
        <p:spPr>
          <a:xfrm>
            <a:off x="8955531" y="6542531"/>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801998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7D44EE-21FB-42FD-A914-FF57CC9E2BD0}"/>
              </a:ext>
            </a:extLst>
          </p:cNvPr>
          <p:cNvSpPr txBox="1"/>
          <p:nvPr/>
        </p:nvSpPr>
        <p:spPr>
          <a:xfrm>
            <a:off x="525294" y="565825"/>
            <a:ext cx="84302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10515" indent="-285750">
              <a:spcBef>
                <a:spcPts val="1789"/>
              </a:spcBef>
              <a:buFont typeface="Arial,Sans-Serif"/>
              <a:buChar char="•"/>
            </a:pPr>
            <a:r>
              <a:rPr lang="en-US" b="1">
                <a:solidFill>
                  <a:srgbClr val="505155"/>
                </a:solidFill>
                <a:latin typeface="Arial"/>
                <a:cs typeface="Arial"/>
              </a:rPr>
              <a:t>Step 2 : </a:t>
            </a:r>
            <a:r>
              <a:rPr lang="en-US">
                <a:solidFill>
                  <a:srgbClr val="505155"/>
                </a:solidFill>
                <a:latin typeface="Arial"/>
                <a:cs typeface="Arial"/>
              </a:rPr>
              <a:t>Which data is available that says something about the health of 	 	     shock absorbers?</a:t>
            </a:r>
            <a:endParaRPr lang="en-US">
              <a:ea typeface="+mn-lt"/>
              <a:cs typeface="+mn-lt"/>
            </a:endParaRPr>
          </a:p>
          <a:p>
            <a:endParaRPr lang="en-US">
              <a:cs typeface="Calibri"/>
            </a:endParaRPr>
          </a:p>
        </p:txBody>
      </p:sp>
      <p:pic>
        <p:nvPicPr>
          <p:cNvPr id="5" name="Picture 7" descr="https://lh3.googleusercontent.com/12Ns6IOkcCQ41EAgv3mBQZYBY0CQ0Y_1QNvP5lUM3FCmW1S_RGJvpF9TQlAECNcqRlhLS6W-XUs5Dgs1hees0y_yVfjhB7bguh0pZKmmE5Z_2r7BGb_uIJ877VF4og">
            <a:extLst>
              <a:ext uri="{FF2B5EF4-FFF2-40B4-BE49-F238E27FC236}">
                <a16:creationId xmlns:a16="http://schemas.microsoft.com/office/drawing/2014/main" id="{9BE70EBF-DFFC-4107-91CF-248AFAB04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786" y="1874697"/>
            <a:ext cx="6240490" cy="3599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CA002A6-FD29-411D-B1D3-66941D657740}"/>
              </a:ext>
            </a:extLst>
          </p:cNvPr>
          <p:cNvSpPr/>
          <p:nvPr/>
        </p:nvSpPr>
        <p:spPr>
          <a:xfrm>
            <a:off x="37324" y="6438121"/>
            <a:ext cx="12055151" cy="382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 name="Rectangle 3"/>
          <p:cNvSpPr/>
          <p:nvPr/>
        </p:nvSpPr>
        <p:spPr>
          <a:xfrm>
            <a:off x="7206276" y="1719987"/>
            <a:ext cx="4292617" cy="4401205"/>
          </a:xfrm>
          <a:prstGeom prst="rect">
            <a:avLst/>
          </a:prstGeom>
        </p:spPr>
        <p:txBody>
          <a:bodyPr wrap="square">
            <a:spAutoFit/>
          </a:bodyPr>
          <a:lstStyle/>
          <a:p>
            <a:pPr>
              <a:spcBef>
                <a:spcPts val="1200"/>
              </a:spcBef>
            </a:pPr>
            <a:r>
              <a:rPr lang="en-US" b="1"/>
              <a:t>Maintenance monitor – determining wear</a:t>
            </a:r>
            <a:endParaRPr lang="en-US"/>
          </a:p>
          <a:p>
            <a:pPr>
              <a:spcBef>
                <a:spcPts val="1200"/>
              </a:spcBef>
            </a:pPr>
            <a:r>
              <a:rPr lang="en-US"/>
              <a:t>The shock absorber in this configuration had been replaced in regular routine intervals determined on the basis of past experience with the individual application – purely as a precautionary measure and not based on actual facts. The SPM now uses the cylinder sensor data to analyze the cushioning's timing characteristics. Because cushioning time decreases over the service life of the shock absorber, it provides direct proof of its state of wear. As soon as a critical value is reached, an error message can be output to exchange the shock absorber before it fails.</a:t>
            </a:r>
            <a:endParaRPr lang="en-US">
              <a:cs typeface="Calibri"/>
            </a:endParaRPr>
          </a:p>
        </p:txBody>
      </p:sp>
      <p:sp>
        <p:nvSpPr>
          <p:cNvPr id="6" name="object 5"/>
          <p:cNvSpPr/>
          <p:nvPr/>
        </p:nvSpPr>
        <p:spPr>
          <a:xfrm>
            <a:off x="9466071" y="0"/>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6"/>
          <p:cNvSpPr/>
          <p:nvPr/>
        </p:nvSpPr>
        <p:spPr>
          <a:xfrm>
            <a:off x="10165588" y="0"/>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7"/>
          <p:cNvSpPr/>
          <p:nvPr/>
        </p:nvSpPr>
        <p:spPr>
          <a:xfrm>
            <a:off x="4057395" y="6542531"/>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8"/>
          <p:cNvSpPr/>
          <p:nvPr/>
        </p:nvSpPr>
        <p:spPr>
          <a:xfrm>
            <a:off x="4869688" y="6249923"/>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9"/>
          <p:cNvSpPr/>
          <p:nvPr/>
        </p:nvSpPr>
        <p:spPr>
          <a:xfrm>
            <a:off x="8955531" y="6542531"/>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Rectangle 11"/>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87907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04B0F6-60EB-4153-9E13-170B34A4A961}"/>
              </a:ext>
            </a:extLst>
          </p:cNvPr>
          <p:cNvSpPr txBox="1"/>
          <p:nvPr/>
        </p:nvSpPr>
        <p:spPr>
          <a:xfrm>
            <a:off x="776690" y="684882"/>
            <a:ext cx="10298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b="1">
                <a:solidFill>
                  <a:schemeClr val="tx1">
                    <a:lumMod val="65000"/>
                    <a:lumOff val="35000"/>
                  </a:schemeClr>
                </a:solidFill>
                <a:latin typeface="Arial"/>
                <a:cs typeface="Arial"/>
              </a:rPr>
              <a:t> Step 3: </a:t>
            </a:r>
            <a:r>
              <a:rPr lang="en-IN">
                <a:solidFill>
                  <a:srgbClr val="505155"/>
                </a:solidFill>
                <a:latin typeface="Arial"/>
                <a:cs typeface="Arial"/>
              </a:rPr>
              <a:t>From the data, How we can predict the air leakage</a:t>
            </a:r>
            <a:r>
              <a:rPr lang="en-US">
                <a:latin typeface="Arial"/>
                <a:cs typeface="Arial"/>
              </a:rPr>
              <a:t>​</a:t>
            </a:r>
            <a:r>
              <a:rPr lang="en-US">
                <a:solidFill>
                  <a:srgbClr val="000000"/>
                </a:solidFill>
                <a:latin typeface="Arial"/>
                <a:cs typeface="Arial"/>
              </a:rPr>
              <a:t> m</a:t>
            </a:r>
            <a:r>
              <a:rPr lang="en-IN">
                <a:solidFill>
                  <a:srgbClr val="505155"/>
                </a:solidFill>
                <a:latin typeface="Arial"/>
                <a:cs typeface="Arial"/>
              </a:rPr>
              <a:t>ore efficiently? </a:t>
            </a:r>
            <a:endParaRPr lang="en-US"/>
          </a:p>
        </p:txBody>
      </p:sp>
      <p:pic>
        <p:nvPicPr>
          <p:cNvPr id="4" name="Picture 11" descr="https://lh6.googleusercontent.com/GXc0BNysGomzqZOLNGzHPHiF8rSbKxts8N_EHYJ6FYnD1mAt15gRdjtH-HIrCSZZQyRG7E17KJdUe7pWpPo8mClCSUT3OPQYYZ-WAwZqzvJ7HucGrTs1eKoGM4OqiA">
            <a:extLst>
              <a:ext uri="{FF2B5EF4-FFF2-40B4-BE49-F238E27FC236}">
                <a16:creationId xmlns:a16="http://schemas.microsoft.com/office/drawing/2014/main" id="{AF8C4B04-27BC-42A1-BD6B-64EE6FF1C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682" y="1990799"/>
            <a:ext cx="5806999" cy="29986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FBC53BE-8C33-4F8E-A186-69BF9AAA82BC}"/>
              </a:ext>
            </a:extLst>
          </p:cNvPr>
          <p:cNvSpPr/>
          <p:nvPr/>
        </p:nvSpPr>
        <p:spPr>
          <a:xfrm>
            <a:off x="74646" y="6494106"/>
            <a:ext cx="11952514" cy="298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246094" y="1990799"/>
            <a:ext cx="3630706" cy="3293209"/>
          </a:xfrm>
          <a:prstGeom prst="rect">
            <a:avLst/>
          </a:prstGeom>
        </p:spPr>
        <p:txBody>
          <a:bodyPr wrap="square">
            <a:spAutoFit/>
          </a:bodyPr>
          <a:lstStyle/>
          <a:p>
            <a:pPr>
              <a:spcBef>
                <a:spcPts val="1200"/>
              </a:spcBef>
            </a:pPr>
            <a:r>
              <a:rPr lang="en-US" b="1"/>
              <a:t>Energy efficiency – detecting leakages</a:t>
            </a:r>
            <a:endParaRPr lang="en-US"/>
          </a:p>
          <a:p>
            <a:pPr>
              <a:spcBef>
                <a:spcPts val="1200"/>
              </a:spcBef>
            </a:pPr>
            <a:r>
              <a:rPr lang="en-US"/>
              <a:t>Energy efficiency is a key economic factor. The SPM gives a clear indication of where and how compressed air consumption changes – and allows users to determine the location of possible leakages. Predictive diagnostics is one of the main arguments for efficient use of the SPM.</a:t>
            </a:r>
            <a:endParaRPr lang="en-US">
              <a:cs typeface="Calibri"/>
            </a:endParaRPr>
          </a:p>
        </p:txBody>
      </p:sp>
      <p:sp>
        <p:nvSpPr>
          <p:cNvPr id="6" name="object 5"/>
          <p:cNvSpPr/>
          <p:nvPr/>
        </p:nvSpPr>
        <p:spPr>
          <a:xfrm>
            <a:off x="9466071" y="0"/>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6"/>
          <p:cNvSpPr/>
          <p:nvPr/>
        </p:nvSpPr>
        <p:spPr>
          <a:xfrm>
            <a:off x="10165588" y="0"/>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7"/>
          <p:cNvSpPr/>
          <p:nvPr/>
        </p:nvSpPr>
        <p:spPr>
          <a:xfrm>
            <a:off x="4057395" y="6542531"/>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8"/>
          <p:cNvSpPr/>
          <p:nvPr/>
        </p:nvSpPr>
        <p:spPr>
          <a:xfrm>
            <a:off x="4869688" y="6249923"/>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9"/>
          <p:cNvSpPr/>
          <p:nvPr/>
        </p:nvSpPr>
        <p:spPr>
          <a:xfrm>
            <a:off x="8955531" y="6542531"/>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Rectangle 11"/>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262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p:cNvGrpSpPr/>
          <p:nvPr/>
        </p:nvGrpSpPr>
        <p:grpSpPr>
          <a:xfrm>
            <a:off x="-13838" y="0"/>
            <a:ext cx="2376038" cy="6858000"/>
            <a:chOff x="0" y="0"/>
            <a:chExt cx="2514600" cy="8641080"/>
          </a:xfrm>
          <a:solidFill>
            <a:srgbClr val="7030A0"/>
          </a:solidFill>
        </p:grpSpPr>
        <p:sp>
          <p:nvSpPr>
            <p:cNvPr id="5"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p:spPr>
          <p:txBody>
            <a:bodyPr wrap="square" lIns="0" tIns="0" rIns="0" bIns="0" rtlCol="0"/>
            <a:lstStyle/>
            <a:p>
              <a:endParaRPr sz="1400"/>
            </a:p>
          </p:txBody>
        </p:sp>
        <p:sp>
          <p:nvSpPr>
            <p:cNvPr id="6" name="object 4"/>
            <p:cNvSpPr/>
            <p:nvPr/>
          </p:nvSpPr>
          <p:spPr>
            <a:xfrm>
              <a:off x="10150" y="1413500"/>
              <a:ext cx="249430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solidFill>
              <a:srgbClr val="7030A0"/>
            </a:solidFill>
            <a:ln>
              <a:solidFill>
                <a:srgbClr val="7030A0"/>
              </a:solidFill>
            </a:ln>
          </p:spPr>
          <p:txBody>
            <a:bodyPr wrap="square" lIns="0" tIns="0" rIns="0" bIns="0" rtlCol="0"/>
            <a:lstStyle/>
            <a:p>
              <a:endParaRPr sz="1400"/>
            </a:p>
          </p:txBody>
        </p:sp>
      </p:grpSp>
      <p:sp>
        <p:nvSpPr>
          <p:cNvPr id="7"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8"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10"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sz="1400" b="1" spc="-10">
                <a:solidFill>
                  <a:srgbClr val="FFFFFF"/>
                </a:solidFill>
                <a:cs typeface="Aharoni"/>
              </a:rPr>
              <a:t>E</a:t>
            </a:r>
            <a:r>
              <a:rPr sz="1400" b="1" spc="-5">
                <a:solidFill>
                  <a:srgbClr val="FFFFFF"/>
                </a:solidFill>
                <a:cs typeface="Aharoni"/>
              </a:rPr>
              <a:t>na</a:t>
            </a:r>
            <a:r>
              <a:rPr sz="1400" b="1" spc="-10">
                <a:solidFill>
                  <a:srgbClr val="FFFFFF"/>
                </a:solidFill>
                <a:cs typeface="Aharoni"/>
              </a:rPr>
              <a:t>b</a:t>
            </a:r>
            <a:r>
              <a:rPr sz="1400" b="1">
                <a:solidFill>
                  <a:srgbClr val="FFFFFF"/>
                </a:solidFill>
                <a:cs typeface="Aharoni"/>
              </a:rPr>
              <a:t>l</a:t>
            </a:r>
            <a:r>
              <a:rPr sz="1400" b="1" spc="-10">
                <a:solidFill>
                  <a:srgbClr val="FFFFFF"/>
                </a:solidFill>
                <a:cs typeface="Aharoni"/>
              </a:rPr>
              <a:t>e</a:t>
            </a:r>
            <a:r>
              <a:rPr sz="1400" b="1" spc="-5">
                <a:solidFill>
                  <a:srgbClr val="FFFFFF"/>
                </a:solidFill>
                <a:cs typeface="Aharoni"/>
              </a:rPr>
              <a:t>rs</a:t>
            </a:r>
            <a:endParaRPr sz="1400">
              <a:cs typeface="Aharoni"/>
            </a:endParaRPr>
          </a:p>
        </p:txBody>
      </p:sp>
      <p:sp>
        <p:nvSpPr>
          <p:cNvPr id="11"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Future</a:t>
            </a:r>
            <a:r>
              <a:rPr sz="1400" b="1" spc="-80">
                <a:solidFill>
                  <a:srgbClr val="FFFFFF"/>
                </a:solidFill>
                <a:cs typeface="Aharoni"/>
              </a:rPr>
              <a:t> </a:t>
            </a:r>
            <a:r>
              <a:rPr sz="1400" b="1" spc="-5">
                <a:solidFill>
                  <a:srgbClr val="FFFFFF"/>
                </a:solidFill>
                <a:cs typeface="Aharoni"/>
              </a:rPr>
              <a:t>State</a:t>
            </a:r>
            <a:endParaRPr sz="1400">
              <a:cs typeface="Aharoni"/>
            </a:endParaRPr>
          </a:p>
        </p:txBody>
      </p:sp>
      <p:sp>
        <p:nvSpPr>
          <p:cNvPr id="12" name="Rectangle 11"/>
          <p:cNvSpPr/>
          <p:nvPr/>
        </p:nvSpPr>
        <p:spPr>
          <a:xfrm>
            <a:off x="-13838" y="3108696"/>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bject 22"/>
          <p:cNvSpPr txBox="1"/>
          <p:nvPr/>
        </p:nvSpPr>
        <p:spPr>
          <a:xfrm>
            <a:off x="184055" y="4770231"/>
            <a:ext cx="716915"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Impact</a:t>
            </a:r>
            <a:endParaRPr sz="1400">
              <a:cs typeface="Aharoni"/>
            </a:endParaRPr>
          </a:p>
        </p:txBody>
      </p:sp>
      <p:sp>
        <p:nvSpPr>
          <p:cNvPr id="14" name="object 23"/>
          <p:cNvSpPr txBox="1"/>
          <p:nvPr/>
        </p:nvSpPr>
        <p:spPr>
          <a:xfrm>
            <a:off x="184054" y="5288392"/>
            <a:ext cx="2284189" cy="228268"/>
          </a:xfrm>
          <a:prstGeom prst="rect">
            <a:avLst/>
          </a:prstGeom>
        </p:spPr>
        <p:txBody>
          <a:bodyPr vert="horz" wrap="square" lIns="0" tIns="12700" rIns="0" bIns="0" rtlCol="0">
            <a:spAutoFit/>
          </a:bodyPr>
          <a:lstStyle/>
          <a:p>
            <a:pPr marL="12700">
              <a:lnSpc>
                <a:spcPct val="100000"/>
              </a:lnSpc>
              <a:spcBef>
                <a:spcPts val="100"/>
              </a:spcBef>
            </a:pPr>
            <a:r>
              <a:rPr sz="1400" b="1">
                <a:solidFill>
                  <a:srgbClr val="FFFFFF"/>
                </a:solidFill>
                <a:cs typeface="Aharoni"/>
              </a:rPr>
              <a:t>Recomm</a:t>
            </a:r>
            <a:r>
              <a:rPr sz="1400" b="1" spc="-10">
                <a:solidFill>
                  <a:srgbClr val="FFFFFF"/>
                </a:solidFill>
                <a:cs typeface="Aharoni"/>
              </a:rPr>
              <a:t>e</a:t>
            </a:r>
            <a:r>
              <a:rPr sz="1400" b="1" spc="-5">
                <a:solidFill>
                  <a:srgbClr val="FFFFFF"/>
                </a:solidFill>
                <a:cs typeface="Aharoni"/>
              </a:rPr>
              <a:t>nd</a:t>
            </a:r>
            <a:r>
              <a:rPr sz="1400" b="1" spc="-10">
                <a:solidFill>
                  <a:srgbClr val="FFFFFF"/>
                </a:solidFill>
                <a:cs typeface="Aharoni"/>
              </a:rPr>
              <a:t>a</a:t>
            </a:r>
            <a:r>
              <a:rPr sz="1400" b="1">
                <a:solidFill>
                  <a:srgbClr val="FFFFFF"/>
                </a:solidFill>
                <a:cs typeface="Aharoni"/>
              </a:rPr>
              <a:t>tio</a:t>
            </a:r>
            <a:r>
              <a:rPr sz="1400" b="1" spc="-5">
                <a:solidFill>
                  <a:srgbClr val="FFFFFF"/>
                </a:solidFill>
                <a:cs typeface="Aharoni"/>
              </a:rPr>
              <a:t>n</a:t>
            </a:r>
            <a:r>
              <a:rPr sz="1400" b="1">
                <a:solidFill>
                  <a:srgbClr val="FFFFFF"/>
                </a:solidFill>
                <a:cs typeface="Aharoni"/>
              </a:rPr>
              <a:t>s</a:t>
            </a:r>
            <a:endParaRPr sz="1400">
              <a:cs typeface="Aharoni"/>
            </a:endParaRPr>
          </a:p>
        </p:txBody>
      </p:sp>
      <p:sp>
        <p:nvSpPr>
          <p:cNvPr id="15" name="Rectangle 14"/>
          <p:cNvSpPr/>
          <p:nvPr/>
        </p:nvSpPr>
        <p:spPr>
          <a:xfrm>
            <a:off x="73334" y="1107235"/>
            <a:ext cx="1779911" cy="307777"/>
          </a:xfrm>
          <a:prstGeom prst="rect">
            <a:avLst/>
          </a:prstGeom>
          <a:ln>
            <a:solidFill>
              <a:srgbClr val="7030A0"/>
            </a:solidFill>
          </a:ln>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16" name="object 18"/>
          <p:cNvSpPr txBox="1"/>
          <p:nvPr/>
        </p:nvSpPr>
        <p:spPr>
          <a:xfrm>
            <a:off x="184054" y="2635572"/>
            <a:ext cx="2608314" cy="228909"/>
          </a:xfrm>
          <a:prstGeom prst="rect">
            <a:avLst/>
          </a:prstGeom>
        </p:spPr>
        <p:txBody>
          <a:bodyPr vert="horz" wrap="square" lIns="0" tIns="13335" rIns="0" bIns="0" rtlCol="0">
            <a:spAutoFit/>
          </a:bodyPr>
          <a:lstStyle/>
          <a:p>
            <a:pPr lvl="0"/>
            <a:r>
              <a:rPr lang="en-US" sz="1400" b="1">
                <a:solidFill>
                  <a:schemeClr val="bg1"/>
                </a:solidFill>
                <a:ea typeface="Poppins"/>
                <a:cs typeface="Poppins"/>
                <a:sym typeface="Poppins"/>
              </a:rPr>
              <a:t>Maintenance Architecture</a:t>
            </a:r>
          </a:p>
        </p:txBody>
      </p:sp>
      <p:grpSp>
        <p:nvGrpSpPr>
          <p:cNvPr id="25" name="object 2"/>
          <p:cNvGrpSpPr/>
          <p:nvPr/>
        </p:nvGrpSpPr>
        <p:grpSpPr>
          <a:xfrm>
            <a:off x="-13837" y="0"/>
            <a:ext cx="2376038" cy="6858000"/>
            <a:chOff x="0" y="0"/>
            <a:chExt cx="2514600" cy="8641080"/>
          </a:xfrm>
          <a:solidFill>
            <a:srgbClr val="7030A0"/>
          </a:solidFill>
        </p:grpSpPr>
        <p:sp>
          <p:nvSpPr>
            <p:cNvPr id="26"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p:spPr>
          <p:txBody>
            <a:bodyPr wrap="square" lIns="0" tIns="0" rIns="0" bIns="0" rtlCol="0"/>
            <a:lstStyle/>
            <a:p>
              <a:endParaRPr sz="1400"/>
            </a:p>
          </p:txBody>
        </p:sp>
        <p:sp>
          <p:nvSpPr>
            <p:cNvPr id="27" name="object 4"/>
            <p:cNvSpPr/>
            <p:nvPr/>
          </p:nvSpPr>
          <p:spPr>
            <a:xfrm>
              <a:off x="0" y="1438656"/>
              <a:ext cx="249430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grpFill/>
          </p:spPr>
          <p:txBody>
            <a:bodyPr wrap="square" lIns="0" tIns="0" rIns="0" bIns="0" rtlCol="0"/>
            <a:lstStyle/>
            <a:p>
              <a:endParaRPr sz="1400"/>
            </a:p>
          </p:txBody>
        </p:sp>
      </p:grpSp>
      <p:sp>
        <p:nvSpPr>
          <p:cNvPr id="28"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29"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30" name="object 18"/>
          <p:cNvSpPr txBox="1"/>
          <p:nvPr/>
        </p:nvSpPr>
        <p:spPr>
          <a:xfrm>
            <a:off x="184055" y="2696651"/>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32"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10">
                <a:solidFill>
                  <a:srgbClr val="FFFFFF"/>
                </a:solidFill>
                <a:cs typeface="Aharoni"/>
              </a:rPr>
              <a:t>2</a:t>
            </a:r>
            <a:endParaRPr sz="1400">
              <a:cs typeface="Aharoni"/>
            </a:endParaRPr>
          </a:p>
        </p:txBody>
      </p:sp>
      <p:sp>
        <p:nvSpPr>
          <p:cNvPr id="33"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3</a:t>
            </a:r>
            <a:endParaRPr sz="1400">
              <a:cs typeface="Aharoni"/>
            </a:endParaRPr>
          </a:p>
        </p:txBody>
      </p:sp>
      <p:sp>
        <p:nvSpPr>
          <p:cNvPr id="34" name="Rectangle 33"/>
          <p:cNvSpPr/>
          <p:nvPr/>
        </p:nvSpPr>
        <p:spPr>
          <a:xfrm>
            <a:off x="4745" y="3144241"/>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bject 22"/>
          <p:cNvSpPr txBox="1"/>
          <p:nvPr/>
        </p:nvSpPr>
        <p:spPr>
          <a:xfrm>
            <a:off x="172167" y="4770231"/>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36" name="object 23"/>
          <p:cNvSpPr txBox="1"/>
          <p:nvPr/>
        </p:nvSpPr>
        <p:spPr>
          <a:xfrm>
            <a:off x="184054" y="528839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37" name="Rectangle 36"/>
          <p:cNvSpPr/>
          <p:nvPr/>
        </p:nvSpPr>
        <p:spPr>
          <a:xfrm>
            <a:off x="75654" y="1110151"/>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31" name="object 19"/>
          <p:cNvSpPr txBox="1"/>
          <p:nvPr/>
        </p:nvSpPr>
        <p:spPr>
          <a:xfrm>
            <a:off x="425903" y="3214506"/>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cs typeface="Aharoni"/>
              </a:rPr>
              <a:t>1</a:t>
            </a:r>
            <a:endParaRPr sz="1400">
              <a:cs typeface="Aharoni"/>
            </a:endParaRPr>
          </a:p>
        </p:txBody>
      </p:sp>
      <p:sp>
        <p:nvSpPr>
          <p:cNvPr id="2" name="TextBox 1">
            <a:extLst>
              <a:ext uri="{FF2B5EF4-FFF2-40B4-BE49-F238E27FC236}">
                <a16:creationId xmlns:a16="http://schemas.microsoft.com/office/drawing/2014/main" id="{122A91E6-2983-4AB1-8163-1BD59B7BE120}"/>
              </a:ext>
            </a:extLst>
          </p:cNvPr>
          <p:cNvSpPr txBox="1"/>
          <p:nvPr/>
        </p:nvSpPr>
        <p:spPr>
          <a:xfrm>
            <a:off x="2786974" y="1457529"/>
            <a:ext cx="7728626" cy="3739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4765">
              <a:spcBef>
                <a:spcPts val="1789"/>
              </a:spcBef>
            </a:pPr>
            <a:r>
              <a:rPr lang="en-US" b="1">
                <a:latin typeface="Arial"/>
                <a:cs typeface="Arial"/>
              </a:rPr>
              <a:t>Replacing </a:t>
            </a:r>
            <a:r>
              <a:rPr lang="en-US" b="1">
                <a:latin typeface="Arial"/>
                <a:ea typeface="+mn-lt"/>
                <a:cs typeface="+mn-lt"/>
              </a:rPr>
              <a:t>bearing in the Recirculation Blower</a:t>
            </a:r>
            <a:endParaRPr lang="en-US">
              <a:latin typeface="Calibri"/>
              <a:ea typeface="+mn-lt"/>
              <a:cs typeface="+mn-lt"/>
            </a:endParaRPr>
          </a:p>
          <a:p>
            <a:pPr marL="310515" indent="-285750">
              <a:spcBef>
                <a:spcPts val="1789"/>
              </a:spcBef>
              <a:buFont typeface="Arial"/>
              <a:buChar char="•"/>
            </a:pPr>
            <a:r>
              <a:rPr lang="en-US" b="1">
                <a:solidFill>
                  <a:srgbClr val="505155"/>
                </a:solidFill>
                <a:latin typeface="Arial"/>
                <a:ea typeface="+mn-lt"/>
                <a:cs typeface="Arial"/>
              </a:rPr>
              <a:t>Step 1 : </a:t>
            </a:r>
            <a:r>
              <a:rPr lang="en-US">
                <a:solidFill>
                  <a:srgbClr val="505155"/>
                </a:solidFill>
                <a:latin typeface="Arial"/>
                <a:ea typeface="+mn-lt"/>
                <a:cs typeface="Arial"/>
              </a:rPr>
              <a:t>How the data will be available?</a:t>
            </a:r>
            <a:endParaRPr lang="en-US">
              <a:solidFill>
                <a:srgbClr val="000000"/>
              </a:solidFill>
              <a:latin typeface="Calibri"/>
              <a:cs typeface="Calibri"/>
            </a:endParaRPr>
          </a:p>
          <a:p>
            <a:pPr marL="310515" indent="-285750">
              <a:lnSpc>
                <a:spcPct val="150000"/>
              </a:lnSpc>
              <a:spcBef>
                <a:spcPts val="1789"/>
              </a:spcBef>
              <a:buFont typeface="Arial"/>
              <a:buChar char="•"/>
            </a:pPr>
            <a:r>
              <a:rPr lang="en-US" b="1">
                <a:solidFill>
                  <a:srgbClr val="505155"/>
                </a:solidFill>
                <a:latin typeface="Arial"/>
                <a:ea typeface="+mn-lt"/>
                <a:cs typeface="Arial"/>
              </a:rPr>
              <a:t>Step 2 : </a:t>
            </a:r>
            <a:r>
              <a:rPr lang="en-US">
                <a:solidFill>
                  <a:srgbClr val="505155"/>
                </a:solidFill>
                <a:latin typeface="Arial"/>
                <a:ea typeface="+mn-lt"/>
                <a:cs typeface="Arial"/>
              </a:rPr>
              <a:t>Which data is available that says something at the </a:t>
            </a:r>
            <a:r>
              <a:rPr lang="en-US">
                <a:solidFill>
                  <a:schemeClr val="tx1">
                    <a:lumMod val="65000"/>
                    <a:lumOff val="35000"/>
                  </a:schemeClr>
                </a:solidFill>
                <a:latin typeface="Arial"/>
                <a:ea typeface="+mn-lt"/>
                <a:cs typeface="Arial"/>
              </a:rPr>
              <a:t>bearing 		     health?</a:t>
            </a:r>
            <a:endParaRPr lang="en-US">
              <a:solidFill>
                <a:schemeClr val="tx1">
                  <a:lumMod val="65000"/>
                  <a:lumOff val="35000"/>
                </a:schemeClr>
              </a:solidFill>
              <a:ea typeface="+mn-lt"/>
              <a:cs typeface="+mn-lt"/>
            </a:endParaRPr>
          </a:p>
          <a:p>
            <a:pPr indent="-229235">
              <a:lnSpc>
                <a:spcPct val="200000"/>
              </a:lnSpc>
              <a:buFont typeface="Arial,Sans-Serif"/>
              <a:buChar char="•"/>
            </a:pPr>
            <a:r>
              <a:rPr lang="en-US" b="1">
                <a:solidFill>
                  <a:schemeClr val="tx1">
                    <a:lumMod val="65000"/>
                    <a:lumOff val="35000"/>
                  </a:schemeClr>
                </a:solidFill>
                <a:latin typeface="Arial"/>
                <a:ea typeface="+mn-lt"/>
                <a:cs typeface="Calibri"/>
              </a:rPr>
              <a:t> Step 3 : </a:t>
            </a:r>
            <a:r>
              <a:rPr lang="en-IN">
                <a:solidFill>
                  <a:schemeClr val="tx1">
                    <a:lumMod val="65000"/>
                    <a:lumOff val="35000"/>
                  </a:schemeClr>
                </a:solidFill>
                <a:latin typeface="Arial"/>
                <a:ea typeface="+mn-lt"/>
                <a:cs typeface="Arial"/>
              </a:rPr>
              <a:t>From the data, can a model be obtained </a:t>
            </a:r>
            <a:r>
              <a:rPr lang="en-US">
                <a:solidFill>
                  <a:schemeClr val="tx1">
                    <a:lumMod val="65000"/>
                    <a:lumOff val="35000"/>
                  </a:schemeClr>
                </a:solidFill>
                <a:latin typeface="Arial"/>
                <a:ea typeface="+mn-lt"/>
                <a:cs typeface="Arial"/>
              </a:rPr>
              <a:t>that</a:t>
            </a:r>
            <a:endParaRPr lang="en-US">
              <a:solidFill>
                <a:schemeClr val="tx1">
                  <a:lumMod val="65000"/>
                  <a:lumOff val="35000"/>
                </a:schemeClr>
              </a:solidFill>
              <a:latin typeface="Calibri"/>
              <a:ea typeface="+mn-lt"/>
              <a:cs typeface="Calibri"/>
            </a:endParaRPr>
          </a:p>
          <a:p>
            <a:pPr marL="227965" lvl="1"/>
            <a:r>
              <a:rPr lang="en-US">
                <a:solidFill>
                  <a:schemeClr val="tx1">
                    <a:lumMod val="65000"/>
                    <a:lumOff val="35000"/>
                  </a:schemeClr>
                </a:solidFill>
                <a:latin typeface="Arial"/>
                <a:ea typeface="+mn-lt"/>
                <a:cs typeface="Arial"/>
              </a:rPr>
              <a:t>               predicts bearing vibration behavior?</a:t>
            </a:r>
            <a:endParaRPr lang="en-US" b="1">
              <a:solidFill>
                <a:schemeClr val="tx1">
                  <a:lumMod val="65000"/>
                  <a:lumOff val="35000"/>
                </a:schemeClr>
              </a:solidFill>
              <a:latin typeface="Arial"/>
              <a:ea typeface="+mn-lt"/>
              <a:cs typeface="Calibri"/>
            </a:endParaRPr>
          </a:p>
          <a:p>
            <a:pPr marL="285750" indent="-229235">
              <a:lnSpc>
                <a:spcPct val="250000"/>
              </a:lnSpc>
              <a:buFont typeface="Arial,Sans-Serif"/>
              <a:buChar char="•"/>
            </a:pPr>
            <a:r>
              <a:rPr lang="en-US" b="1">
                <a:solidFill>
                  <a:schemeClr val="tx1">
                    <a:lumMod val="65000"/>
                    <a:lumOff val="35000"/>
                  </a:schemeClr>
                </a:solidFill>
                <a:latin typeface="Arial"/>
                <a:ea typeface="+mn-lt"/>
                <a:cs typeface="Arial"/>
              </a:rPr>
              <a:t>Step 4 : </a:t>
            </a:r>
            <a:r>
              <a:rPr lang="en-US">
                <a:solidFill>
                  <a:schemeClr val="tx1">
                    <a:lumMod val="65000"/>
                    <a:lumOff val="35000"/>
                  </a:schemeClr>
                </a:solidFill>
                <a:latin typeface="Arial"/>
                <a:ea typeface="+mn-lt"/>
                <a:cs typeface="Arial"/>
              </a:rPr>
              <a:t>How we can analyze and examine the data</a:t>
            </a:r>
          </a:p>
          <a:p>
            <a:pPr marL="56515"/>
            <a:r>
              <a:rPr lang="en-US">
                <a:solidFill>
                  <a:schemeClr val="tx1">
                    <a:lumMod val="65000"/>
                    <a:lumOff val="35000"/>
                  </a:schemeClr>
                </a:solidFill>
                <a:latin typeface="Arial"/>
                <a:ea typeface="+mn-lt"/>
                <a:cs typeface="Arial"/>
              </a:rPr>
              <a:t>                  coming from our model?</a:t>
            </a:r>
            <a:endParaRPr lang="en-US">
              <a:solidFill>
                <a:schemeClr val="tx1">
                  <a:lumMod val="65000"/>
                  <a:lumOff val="35000"/>
                </a:schemeClr>
              </a:solidFill>
              <a:latin typeface="Arial"/>
              <a:cs typeface="Arial"/>
            </a:endParaRPr>
          </a:p>
        </p:txBody>
      </p:sp>
      <p:sp>
        <p:nvSpPr>
          <p:cNvPr id="3" name="TextBox 2">
            <a:extLst>
              <a:ext uri="{FF2B5EF4-FFF2-40B4-BE49-F238E27FC236}">
                <a16:creationId xmlns:a16="http://schemas.microsoft.com/office/drawing/2014/main" id="{35B3F2EF-B364-4E37-A82A-7592465E1ACE}"/>
              </a:ext>
            </a:extLst>
          </p:cNvPr>
          <p:cNvSpPr txBox="1"/>
          <p:nvPr/>
        </p:nvSpPr>
        <p:spPr>
          <a:xfrm>
            <a:off x="2592422" y="419910"/>
            <a:ext cx="93336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Build a model to predict when a bearing in the Recirculation Blower is likely to fail based upon data gather from sensors (accelerometers) mounted on the bearing supports.</a:t>
            </a:r>
            <a:endParaRPr lang="en-US"/>
          </a:p>
        </p:txBody>
      </p:sp>
      <p:pic>
        <p:nvPicPr>
          <p:cNvPr id="9" name="Picture 16" descr="A picture containing indoor, small, sitting, view&#10;&#10;Description automatically generated">
            <a:extLst>
              <a:ext uri="{FF2B5EF4-FFF2-40B4-BE49-F238E27FC236}">
                <a16:creationId xmlns:a16="http://schemas.microsoft.com/office/drawing/2014/main" id="{DB97E61C-2FEE-4C1F-BE70-E2CF18248EEB}"/>
              </a:ext>
            </a:extLst>
          </p:cNvPr>
          <p:cNvPicPr>
            <a:picLocks noChangeAspect="1"/>
          </p:cNvPicPr>
          <p:nvPr/>
        </p:nvPicPr>
        <p:blipFill>
          <a:blip r:embed="rId2"/>
          <a:stretch>
            <a:fillRect/>
          </a:stretch>
        </p:blipFill>
        <p:spPr>
          <a:xfrm>
            <a:off x="9182909" y="3689790"/>
            <a:ext cx="2743200" cy="2225911"/>
          </a:xfrm>
          <a:prstGeom prst="rect">
            <a:avLst/>
          </a:prstGeom>
        </p:spPr>
      </p:pic>
      <p:sp>
        <p:nvSpPr>
          <p:cNvPr id="17" name="Rectangle 16">
            <a:extLst>
              <a:ext uri="{FF2B5EF4-FFF2-40B4-BE49-F238E27FC236}">
                <a16:creationId xmlns:a16="http://schemas.microsoft.com/office/drawing/2014/main" id="{3CFC1F77-0B85-4CFB-AD2D-98CF35F8AB2C}"/>
              </a:ext>
            </a:extLst>
          </p:cNvPr>
          <p:cNvSpPr/>
          <p:nvPr/>
        </p:nvSpPr>
        <p:spPr>
          <a:xfrm>
            <a:off x="10860833" y="6578082"/>
            <a:ext cx="1250302" cy="279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0" y="-11062"/>
            <a:ext cx="2453861" cy="6869061"/>
          </a:xfrm>
          <a:prstGeom prst="rect">
            <a:avLst/>
          </a:prstGeom>
        </p:spPr>
      </p:pic>
      <p:sp>
        <p:nvSpPr>
          <p:cNvPr id="39" name="object 16"/>
          <p:cNvSpPr txBox="1"/>
          <p:nvPr/>
        </p:nvSpPr>
        <p:spPr>
          <a:xfrm>
            <a:off x="198247" y="1671679"/>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40" name="object 17"/>
          <p:cNvSpPr txBox="1"/>
          <p:nvPr/>
        </p:nvSpPr>
        <p:spPr>
          <a:xfrm>
            <a:off x="198247" y="2213909"/>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41" name="object 18"/>
          <p:cNvSpPr txBox="1"/>
          <p:nvPr/>
        </p:nvSpPr>
        <p:spPr>
          <a:xfrm>
            <a:off x="198247" y="3201905"/>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42" name="object 19"/>
          <p:cNvSpPr txBox="1"/>
          <p:nvPr/>
        </p:nvSpPr>
        <p:spPr>
          <a:xfrm>
            <a:off x="207772" y="3676503"/>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1</a:t>
            </a:r>
            <a:endParaRPr sz="1400">
              <a:cs typeface="Aharoni"/>
            </a:endParaRPr>
          </a:p>
        </p:txBody>
      </p:sp>
      <p:sp>
        <p:nvSpPr>
          <p:cNvPr id="43" name="object 20"/>
          <p:cNvSpPr txBox="1"/>
          <p:nvPr/>
        </p:nvSpPr>
        <p:spPr>
          <a:xfrm>
            <a:off x="198247" y="4157159"/>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a:t>
            </a:r>
            <a:r>
              <a:rPr lang="en-IN" sz="1400" b="1" spc="-10">
                <a:solidFill>
                  <a:srgbClr val="FFFFFF"/>
                </a:solidFill>
                <a:cs typeface="Aharoni"/>
              </a:rPr>
              <a:t>2</a:t>
            </a:r>
            <a:endParaRPr sz="1400">
              <a:cs typeface="Aharoni"/>
            </a:endParaRPr>
          </a:p>
        </p:txBody>
      </p:sp>
      <p:sp>
        <p:nvSpPr>
          <p:cNvPr id="45" name="Rectangle 44"/>
          <p:cNvSpPr/>
          <p:nvPr/>
        </p:nvSpPr>
        <p:spPr>
          <a:xfrm>
            <a:off x="-30352" y="4574925"/>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bject 22"/>
          <p:cNvSpPr txBox="1"/>
          <p:nvPr/>
        </p:nvSpPr>
        <p:spPr>
          <a:xfrm>
            <a:off x="201973" y="5128406"/>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47" name="object 23"/>
          <p:cNvSpPr txBox="1"/>
          <p:nvPr/>
        </p:nvSpPr>
        <p:spPr>
          <a:xfrm>
            <a:off x="198247" y="560906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48" name="Rectangle 47"/>
          <p:cNvSpPr/>
          <p:nvPr/>
        </p:nvSpPr>
        <p:spPr>
          <a:xfrm>
            <a:off x="126627" y="1127568"/>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49" name="object 18"/>
          <p:cNvSpPr txBox="1"/>
          <p:nvPr/>
        </p:nvSpPr>
        <p:spPr>
          <a:xfrm>
            <a:off x="198247" y="2704246"/>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Our Aim</a:t>
            </a:r>
          </a:p>
        </p:txBody>
      </p:sp>
      <p:sp>
        <p:nvSpPr>
          <p:cNvPr id="44" name="object 21"/>
          <p:cNvSpPr txBox="1"/>
          <p:nvPr/>
        </p:nvSpPr>
        <p:spPr>
          <a:xfrm>
            <a:off x="465442" y="4672843"/>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cs typeface="Aharoni"/>
              </a:rPr>
              <a:t>Insight 3</a:t>
            </a:r>
            <a:endParaRPr sz="1400">
              <a:cs typeface="Aharoni"/>
            </a:endParaRPr>
          </a:p>
        </p:txBody>
      </p:sp>
      <p:sp>
        <p:nvSpPr>
          <p:cNvPr id="51" name="object 6"/>
          <p:cNvSpPr/>
          <p:nvPr/>
        </p:nvSpPr>
        <p:spPr>
          <a:xfrm>
            <a:off x="10165588" y="0"/>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7"/>
          <p:cNvSpPr/>
          <p:nvPr/>
        </p:nvSpPr>
        <p:spPr>
          <a:xfrm>
            <a:off x="4057395" y="6542531"/>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8"/>
          <p:cNvSpPr/>
          <p:nvPr/>
        </p:nvSpPr>
        <p:spPr>
          <a:xfrm>
            <a:off x="4869688" y="6249923"/>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4" name="object 9"/>
          <p:cNvSpPr/>
          <p:nvPr/>
        </p:nvSpPr>
        <p:spPr>
          <a:xfrm>
            <a:off x="8955531" y="6542531"/>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420717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795426" y="6290553"/>
            <a:ext cx="1371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38095" y="477468"/>
            <a:ext cx="10186355" cy="348813"/>
          </a:xfrm>
          <a:prstGeom prst="rect">
            <a:avLst/>
          </a:prstGeom>
        </p:spPr>
        <p:txBody>
          <a:bodyPr wrap="square" lIns="91440" tIns="45720" rIns="91440" bIns="45720" anchor="t">
            <a:spAutoFit/>
          </a:bodyPr>
          <a:lstStyle/>
          <a:p>
            <a:pPr marL="469900" lvl="1">
              <a:lnSpc>
                <a:spcPts val="2039"/>
              </a:lnSpc>
              <a:spcBef>
                <a:spcPts val="475"/>
              </a:spcBef>
              <a:tabLst>
                <a:tab pos="697865" algn="l"/>
                <a:tab pos="698500" algn="l"/>
              </a:tabLst>
            </a:pPr>
            <a:r>
              <a:rPr lang="en-US" b="1">
                <a:solidFill>
                  <a:srgbClr val="505155"/>
                </a:solidFill>
                <a:latin typeface="Arial"/>
              </a:rPr>
              <a:t>Step 1: </a:t>
            </a:r>
            <a:r>
              <a:rPr lang="en-US">
                <a:solidFill>
                  <a:srgbClr val="505155"/>
                </a:solidFill>
                <a:latin typeface="Arial"/>
              </a:rPr>
              <a:t>How the data will be available?</a:t>
            </a:r>
            <a:r>
              <a:rPr lang="en-US">
                <a:latin typeface="Arial"/>
                <a:ea typeface="Arial"/>
                <a:cs typeface="Arial"/>
              </a:rPr>
              <a:t>​</a:t>
            </a:r>
            <a:endParaRPr lang="en-US" b="1" spc="-5">
              <a:cs typeface="Calibri"/>
            </a:endParaRPr>
          </a:p>
        </p:txBody>
      </p:sp>
      <p:sp>
        <p:nvSpPr>
          <p:cNvPr id="19" name="object 2"/>
          <p:cNvSpPr/>
          <p:nvPr/>
        </p:nvSpPr>
        <p:spPr>
          <a:xfrm>
            <a:off x="825447" y="1577547"/>
            <a:ext cx="3780303" cy="4319870"/>
          </a:xfrm>
          <a:prstGeom prst="rect">
            <a:avLst/>
          </a:prstGeom>
          <a:blipFill>
            <a:blip r:embed="rId2" cstate="print"/>
            <a:stretch>
              <a:fillRect/>
            </a:stretch>
          </a:blipFill>
        </p:spPr>
        <p:txBody>
          <a:bodyPr wrap="square" lIns="0" tIns="0" rIns="0" bIns="0" rtlCol="0"/>
          <a:lstStyle/>
          <a:p>
            <a:endParaRPr/>
          </a:p>
        </p:txBody>
      </p:sp>
      <p:sp>
        <p:nvSpPr>
          <p:cNvPr id="20" name="Rectangle 19"/>
          <p:cNvSpPr/>
          <p:nvPr/>
        </p:nvSpPr>
        <p:spPr>
          <a:xfrm>
            <a:off x="825447" y="6156473"/>
            <a:ext cx="4343400" cy="276999"/>
          </a:xfrm>
          <a:prstGeom prst="rect">
            <a:avLst/>
          </a:prstGeom>
        </p:spPr>
        <p:txBody>
          <a:bodyPr wrap="square">
            <a:spAutoFit/>
          </a:bodyPr>
          <a:lstStyle/>
          <a:p>
            <a:pPr marL="12700">
              <a:lnSpc>
                <a:spcPct val="100000"/>
              </a:lnSpc>
              <a:spcBef>
                <a:spcPts val="100"/>
              </a:spcBef>
            </a:pPr>
            <a:r>
              <a:rPr lang="en-US" sz="1200">
                <a:solidFill>
                  <a:srgbClr val="44546A"/>
                </a:solidFill>
                <a:cs typeface="Calibri"/>
              </a:rPr>
              <a:t>2 </a:t>
            </a:r>
            <a:r>
              <a:rPr lang="en-US" sz="1200" spc="-10">
                <a:solidFill>
                  <a:srgbClr val="44546A"/>
                </a:solidFill>
                <a:cs typeface="Calibri"/>
              </a:rPr>
              <a:t>Sensors (accelerometers) installed </a:t>
            </a:r>
            <a:r>
              <a:rPr lang="en-US" sz="1200" spc="-5">
                <a:solidFill>
                  <a:srgbClr val="44546A"/>
                </a:solidFill>
                <a:cs typeface="Calibri"/>
              </a:rPr>
              <a:t>on </a:t>
            </a:r>
            <a:r>
              <a:rPr lang="en-US" sz="1200">
                <a:solidFill>
                  <a:srgbClr val="44546A"/>
                </a:solidFill>
                <a:cs typeface="Calibri"/>
              </a:rPr>
              <a:t>each </a:t>
            </a:r>
            <a:r>
              <a:rPr lang="en-US" sz="1200" spc="-5">
                <a:solidFill>
                  <a:srgbClr val="44546A"/>
                </a:solidFill>
                <a:cs typeface="Calibri"/>
              </a:rPr>
              <a:t>Bearing </a:t>
            </a:r>
            <a:r>
              <a:rPr lang="en-US" sz="1200">
                <a:solidFill>
                  <a:srgbClr val="44546A"/>
                </a:solidFill>
                <a:cs typeface="Calibri"/>
              </a:rPr>
              <a:t>(x and y</a:t>
            </a:r>
            <a:r>
              <a:rPr lang="en-US" sz="1200" spc="110">
                <a:solidFill>
                  <a:srgbClr val="44546A"/>
                </a:solidFill>
                <a:cs typeface="Calibri"/>
              </a:rPr>
              <a:t> </a:t>
            </a:r>
            <a:r>
              <a:rPr lang="en-US" sz="1200" spc="-10">
                <a:solidFill>
                  <a:srgbClr val="44546A"/>
                </a:solidFill>
                <a:cs typeface="Calibri"/>
              </a:rPr>
              <a:t>axis)</a:t>
            </a:r>
            <a:endParaRPr lang="en-US" sz="1200">
              <a:cs typeface="Calibri"/>
            </a:endParaRPr>
          </a:p>
        </p:txBody>
      </p:sp>
      <p:sp>
        <p:nvSpPr>
          <p:cNvPr id="21" name="Rectangle 20"/>
          <p:cNvSpPr/>
          <p:nvPr/>
        </p:nvSpPr>
        <p:spPr>
          <a:xfrm>
            <a:off x="6311201" y="4299161"/>
            <a:ext cx="4697696" cy="1877437"/>
          </a:xfrm>
          <a:prstGeom prst="rect">
            <a:avLst/>
          </a:prstGeom>
        </p:spPr>
        <p:txBody>
          <a:bodyPr wrap="square">
            <a:spAutoFit/>
          </a:bodyPr>
          <a:lstStyle/>
          <a:p>
            <a:pPr marL="12700">
              <a:lnSpc>
                <a:spcPct val="100000"/>
              </a:lnSpc>
              <a:spcBef>
                <a:spcPts val="1190"/>
              </a:spcBef>
              <a:tabLst>
                <a:tab pos="241300" algn="l"/>
              </a:tabLst>
            </a:pPr>
            <a:r>
              <a:rPr lang="en-US" sz="1600" b="1" spc="-15">
                <a:solidFill>
                  <a:srgbClr val="FF0000"/>
                </a:solidFill>
                <a:cs typeface="Calibri"/>
              </a:rPr>
              <a:t>Data</a:t>
            </a:r>
            <a:r>
              <a:rPr lang="en-US" sz="1600" b="1" spc="10">
                <a:solidFill>
                  <a:srgbClr val="FF0000"/>
                </a:solidFill>
                <a:cs typeface="Calibri"/>
              </a:rPr>
              <a:t> </a:t>
            </a:r>
            <a:r>
              <a:rPr lang="en-US" sz="1600" b="1" spc="-15">
                <a:solidFill>
                  <a:srgbClr val="FF0000"/>
                </a:solidFill>
                <a:cs typeface="Calibri"/>
              </a:rPr>
              <a:t>Details</a:t>
            </a:r>
            <a:r>
              <a:rPr lang="en-US" sz="1600" spc="-15">
                <a:solidFill>
                  <a:srgbClr val="FF0000"/>
                </a:solidFill>
                <a:cs typeface="Calibri"/>
              </a:rPr>
              <a:t>:</a:t>
            </a:r>
            <a:endParaRPr lang="en-US" sz="1600">
              <a:solidFill>
                <a:srgbClr val="FF0000"/>
              </a:solidFill>
              <a:cs typeface="Calibri"/>
            </a:endParaRPr>
          </a:p>
          <a:p>
            <a:pPr marL="698500" lvl="1" indent="-228600">
              <a:lnSpc>
                <a:spcPct val="100000"/>
              </a:lnSpc>
              <a:spcBef>
                <a:spcPts val="940"/>
              </a:spcBef>
              <a:buFont typeface="Arial"/>
              <a:buChar char="•"/>
              <a:tabLst>
                <a:tab pos="698500" algn="l"/>
                <a:tab pos="6369685" algn="l"/>
              </a:tabLst>
            </a:pPr>
            <a:r>
              <a:rPr lang="en-US" sz="1400" spc="-5">
                <a:cs typeface="Calibri"/>
              </a:rPr>
              <a:t>The analysis period </a:t>
            </a:r>
            <a:r>
              <a:rPr lang="en-US" sz="1400" spc="-20">
                <a:cs typeface="Calibri"/>
              </a:rPr>
              <a:t>range</a:t>
            </a:r>
            <a:r>
              <a:rPr lang="en-US" sz="1400" spc="45">
                <a:cs typeface="Calibri"/>
              </a:rPr>
              <a:t> </a:t>
            </a:r>
            <a:endParaRPr lang="en-US" sz="1400" spc="-5">
              <a:cs typeface="Calibri"/>
            </a:endParaRPr>
          </a:p>
          <a:p>
            <a:pPr marL="698500" lvl="1" indent="-228600">
              <a:lnSpc>
                <a:spcPct val="100000"/>
              </a:lnSpc>
              <a:spcBef>
                <a:spcPts val="940"/>
              </a:spcBef>
              <a:buFont typeface="Arial"/>
              <a:buChar char="•"/>
              <a:tabLst>
                <a:tab pos="698500" algn="l"/>
                <a:tab pos="6369685" algn="l"/>
              </a:tabLst>
            </a:pPr>
            <a:r>
              <a:rPr lang="en-US" sz="1400" spc="-45">
                <a:cs typeface="Calibri"/>
              </a:rPr>
              <a:t>Two </a:t>
            </a:r>
            <a:r>
              <a:rPr lang="en-US" sz="1400" spc="-10">
                <a:cs typeface="Calibri"/>
              </a:rPr>
              <a:t>sensors </a:t>
            </a:r>
            <a:r>
              <a:rPr lang="en-US" sz="1400" spc="-20">
                <a:cs typeface="Calibri"/>
              </a:rPr>
              <a:t>for </a:t>
            </a:r>
            <a:r>
              <a:rPr lang="en-US" sz="1400">
                <a:cs typeface="Calibri"/>
              </a:rPr>
              <a:t>each </a:t>
            </a:r>
            <a:r>
              <a:rPr lang="en-US" sz="1400" spc="-5">
                <a:cs typeface="Calibri"/>
              </a:rPr>
              <a:t>bearing </a:t>
            </a:r>
            <a:r>
              <a:rPr lang="en-US" sz="1400">
                <a:cs typeface="Calibri"/>
              </a:rPr>
              <a:t>(x, y </a:t>
            </a:r>
            <a:r>
              <a:rPr lang="en-US" sz="1400" spc="-10">
                <a:cs typeface="Calibri"/>
              </a:rPr>
              <a:t>axis)</a:t>
            </a:r>
            <a:endParaRPr lang="en-US" sz="1400">
              <a:cs typeface="Calibri"/>
            </a:endParaRPr>
          </a:p>
          <a:p>
            <a:pPr marL="698500" lvl="1" indent="-228600">
              <a:lnSpc>
                <a:spcPct val="100000"/>
              </a:lnSpc>
              <a:spcBef>
                <a:spcPts val="910"/>
              </a:spcBef>
              <a:buFont typeface="Arial"/>
              <a:buChar char="•"/>
              <a:tabLst>
                <a:tab pos="698500" algn="l"/>
                <a:tab pos="2593340" algn="l"/>
              </a:tabLst>
            </a:pPr>
            <a:r>
              <a:rPr lang="en-US" sz="1400" spc="-15">
                <a:cs typeface="Calibri"/>
              </a:rPr>
              <a:t>Data</a:t>
            </a:r>
            <a:r>
              <a:rPr lang="en-US" sz="1400" spc="-10">
                <a:cs typeface="Calibri"/>
              </a:rPr>
              <a:t> </a:t>
            </a:r>
            <a:r>
              <a:rPr lang="en-US" sz="1400" spc="-15">
                <a:cs typeface="Calibri"/>
              </a:rPr>
              <a:t>recorded </a:t>
            </a:r>
            <a:r>
              <a:rPr lang="en-US" sz="1400" spc="-20">
                <a:cs typeface="Calibri"/>
              </a:rPr>
              <a:t>for </a:t>
            </a:r>
            <a:r>
              <a:rPr lang="en-US" sz="1400">
                <a:cs typeface="Calibri"/>
              </a:rPr>
              <a:t>a 1 </a:t>
            </a:r>
            <a:r>
              <a:rPr lang="en-US" sz="1400" spc="-10">
                <a:cs typeface="Calibri"/>
              </a:rPr>
              <a:t>second </a:t>
            </a:r>
            <a:r>
              <a:rPr lang="en-US" sz="1400" spc="-5">
                <a:cs typeface="Calibri"/>
              </a:rPr>
              <a:t>window every </a:t>
            </a:r>
            <a:r>
              <a:rPr lang="en-US" sz="1400">
                <a:cs typeface="Calibri"/>
              </a:rPr>
              <a:t>5 </a:t>
            </a:r>
            <a:r>
              <a:rPr lang="en-US" sz="1400" spc="-5">
                <a:cs typeface="Calibri"/>
              </a:rPr>
              <a:t>or 10</a:t>
            </a:r>
            <a:r>
              <a:rPr lang="en-US" sz="1400" spc="-20">
                <a:cs typeface="Calibri"/>
              </a:rPr>
              <a:t> </a:t>
            </a:r>
            <a:r>
              <a:rPr lang="en-US" sz="1400" spc="-5">
                <a:cs typeface="Calibri"/>
              </a:rPr>
              <a:t>minutes</a:t>
            </a:r>
            <a:endParaRPr lang="en-US" sz="1400">
              <a:cs typeface="Calibri"/>
            </a:endParaRPr>
          </a:p>
          <a:p>
            <a:pPr marL="698500" lvl="1" indent="-228600">
              <a:lnSpc>
                <a:spcPct val="100000"/>
              </a:lnSpc>
              <a:spcBef>
                <a:spcPts val="910"/>
              </a:spcBef>
              <a:buFont typeface="Arial"/>
              <a:buChar char="•"/>
              <a:tabLst>
                <a:tab pos="698500" algn="l"/>
              </a:tabLst>
            </a:pPr>
            <a:r>
              <a:rPr lang="en-US" sz="1400" spc="-5">
                <a:cs typeface="Calibri"/>
              </a:rPr>
              <a:t>Sampling </a:t>
            </a:r>
            <a:r>
              <a:rPr lang="en-US" sz="1400" spc="-15">
                <a:cs typeface="Calibri"/>
              </a:rPr>
              <a:t>Rate </a:t>
            </a:r>
            <a:r>
              <a:rPr lang="en-US" sz="1400" spc="-5">
                <a:cs typeface="Calibri"/>
              </a:rPr>
              <a:t>20</a:t>
            </a:r>
            <a:r>
              <a:rPr lang="en-US" sz="1400" spc="-35">
                <a:cs typeface="Calibri"/>
              </a:rPr>
              <a:t> </a:t>
            </a:r>
            <a:r>
              <a:rPr lang="en-US" sz="1400" spc="-5" err="1">
                <a:cs typeface="Calibri"/>
              </a:rPr>
              <a:t>KHz</a:t>
            </a:r>
            <a:endParaRPr lang="en-US" sz="1400">
              <a:cs typeface="Calibri"/>
            </a:endParaRPr>
          </a:p>
        </p:txBody>
      </p:sp>
      <p:pic>
        <p:nvPicPr>
          <p:cNvPr id="3074" name="Picture 2" descr="Introduction to MEMS Accelerome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244" y="1458884"/>
            <a:ext cx="5055911" cy="195910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19569" y="1088503"/>
            <a:ext cx="1407116" cy="369332"/>
          </a:xfrm>
          <a:prstGeom prst="rect">
            <a:avLst/>
          </a:prstGeom>
        </p:spPr>
        <p:txBody>
          <a:bodyPr wrap="none">
            <a:spAutoFit/>
          </a:bodyPr>
          <a:lstStyle/>
          <a:p>
            <a:pPr marL="12700">
              <a:lnSpc>
                <a:spcPct val="100000"/>
              </a:lnSpc>
              <a:spcBef>
                <a:spcPts val="1190"/>
              </a:spcBef>
              <a:tabLst>
                <a:tab pos="241300" algn="l"/>
              </a:tabLst>
            </a:pPr>
            <a:r>
              <a:rPr lang="en-US" b="1" spc="-15">
                <a:solidFill>
                  <a:srgbClr val="FF0000"/>
                </a:solidFill>
                <a:cs typeface="Calibri"/>
              </a:rPr>
              <a:t>Sensor Used</a:t>
            </a:r>
            <a:r>
              <a:rPr lang="en-US" sz="1600" spc="-15">
                <a:solidFill>
                  <a:srgbClr val="FF0000"/>
                </a:solidFill>
                <a:cs typeface="Calibri"/>
              </a:rPr>
              <a:t>:</a:t>
            </a:r>
            <a:endParaRPr lang="en-US" sz="1600">
              <a:solidFill>
                <a:srgbClr val="FF0000"/>
              </a:solidFill>
              <a:cs typeface="Calibri"/>
            </a:endParaRPr>
          </a:p>
        </p:txBody>
      </p:sp>
      <p:sp>
        <p:nvSpPr>
          <p:cNvPr id="24" name="Rectangle 23"/>
          <p:cNvSpPr/>
          <p:nvPr/>
        </p:nvSpPr>
        <p:spPr>
          <a:xfrm>
            <a:off x="7992743" y="3568205"/>
            <a:ext cx="1917513" cy="338554"/>
          </a:xfrm>
          <a:prstGeom prst="rect">
            <a:avLst/>
          </a:prstGeom>
        </p:spPr>
        <p:txBody>
          <a:bodyPr wrap="none">
            <a:spAutoFit/>
          </a:bodyPr>
          <a:lstStyle/>
          <a:p>
            <a:r>
              <a:rPr lang="en-IN" sz="1600" b="0" i="0">
                <a:solidFill>
                  <a:srgbClr val="000000"/>
                </a:solidFill>
                <a:effectLst/>
                <a:latin typeface="Open Sans"/>
              </a:rPr>
              <a:t>VC MEMS sensors</a:t>
            </a:r>
            <a:endParaRPr lang="en-IN" sz="1600"/>
          </a:p>
        </p:txBody>
      </p:sp>
      <p:pic>
        <p:nvPicPr>
          <p:cNvPr id="1026" name="Picture 2" descr="Sterilization Chamber Recirculation Blowers | Sterile Technologi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7764" y="1595728"/>
            <a:ext cx="2718746" cy="18181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3D6CEC-1766-4B20-A7B9-E0E61F4F2A47}"/>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Rectangle 2">
            <a:extLst>
              <a:ext uri="{FF2B5EF4-FFF2-40B4-BE49-F238E27FC236}">
                <a16:creationId xmlns:a16="http://schemas.microsoft.com/office/drawing/2014/main" id="{DFBBD56F-1FB7-4119-A2ED-5AB8D6268A97}"/>
              </a:ext>
            </a:extLst>
          </p:cNvPr>
          <p:cNvSpPr/>
          <p:nvPr/>
        </p:nvSpPr>
        <p:spPr>
          <a:xfrm>
            <a:off x="10879494" y="6433472"/>
            <a:ext cx="1194318" cy="424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D43A7612-429C-4863-8E46-F1D52198B593}"/>
              </a:ext>
            </a:extLst>
          </p:cNvPr>
          <p:cNvSpPr/>
          <p:nvPr/>
        </p:nvSpPr>
        <p:spPr>
          <a:xfrm>
            <a:off x="0" y="6509187"/>
            <a:ext cx="755780" cy="348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bject 5"/>
          <p:cNvSpPr/>
          <p:nvPr/>
        </p:nvSpPr>
        <p:spPr>
          <a:xfrm>
            <a:off x="9466071" y="0"/>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6"/>
          <p:cNvSpPr/>
          <p:nvPr/>
        </p:nvSpPr>
        <p:spPr>
          <a:xfrm>
            <a:off x="10165588" y="0"/>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7"/>
          <p:cNvSpPr/>
          <p:nvPr/>
        </p:nvSpPr>
        <p:spPr>
          <a:xfrm>
            <a:off x="4057395" y="6542531"/>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9"/>
          <p:cNvSpPr/>
          <p:nvPr/>
        </p:nvSpPr>
        <p:spPr>
          <a:xfrm>
            <a:off x="8955531" y="6542531"/>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8"/>
          <p:cNvSpPr/>
          <p:nvPr/>
        </p:nvSpPr>
        <p:spPr>
          <a:xfrm>
            <a:off x="5136174" y="6249670"/>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Rectangle 21"/>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07506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BD42D4-BD3E-4B1D-8AC8-1630FE04413A}"/>
              </a:ext>
            </a:extLst>
          </p:cNvPr>
          <p:cNvSpPr txBox="1"/>
          <p:nvPr/>
        </p:nvSpPr>
        <p:spPr>
          <a:xfrm>
            <a:off x="525294" y="565825"/>
            <a:ext cx="6310007"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10515" indent="-285750">
              <a:spcBef>
                <a:spcPts val="1789"/>
              </a:spcBef>
              <a:buFont typeface="Arial,Sans-Serif"/>
              <a:buChar char="•"/>
            </a:pPr>
            <a:r>
              <a:rPr lang="en-US" b="1">
                <a:solidFill>
                  <a:srgbClr val="505155"/>
                </a:solidFill>
                <a:latin typeface="Arial"/>
                <a:cs typeface="Arial"/>
              </a:rPr>
              <a:t>Step 2 : </a:t>
            </a:r>
            <a:r>
              <a:rPr lang="en-US">
                <a:solidFill>
                  <a:srgbClr val="505155"/>
                </a:solidFill>
                <a:latin typeface="Arial"/>
                <a:cs typeface="Arial"/>
              </a:rPr>
              <a:t>Which data is available that says something </a:t>
            </a:r>
            <a:endParaRPr lang="en-US">
              <a:solidFill>
                <a:srgbClr val="000000"/>
              </a:solidFill>
              <a:latin typeface="Calibri"/>
              <a:cs typeface="Calibri"/>
            </a:endParaRPr>
          </a:p>
          <a:p>
            <a:pPr marL="24765">
              <a:spcBef>
                <a:spcPts val="1789"/>
              </a:spcBef>
            </a:pPr>
            <a:r>
              <a:rPr lang="en-US">
                <a:solidFill>
                  <a:srgbClr val="505155"/>
                </a:solidFill>
                <a:latin typeface="Arial"/>
                <a:cs typeface="Arial"/>
              </a:rPr>
              <a:t>                   about the bearing health?</a:t>
            </a:r>
            <a:endParaRPr lang="en-US">
              <a:ea typeface="+mn-lt"/>
              <a:cs typeface="+mn-lt"/>
            </a:endParaRPr>
          </a:p>
          <a:p>
            <a:endParaRPr lang="en-US">
              <a:cs typeface="Calibri"/>
            </a:endParaRPr>
          </a:p>
        </p:txBody>
      </p:sp>
      <p:sp>
        <p:nvSpPr>
          <p:cNvPr id="4" name="object 3">
            <a:extLst>
              <a:ext uri="{FF2B5EF4-FFF2-40B4-BE49-F238E27FC236}">
                <a16:creationId xmlns:a16="http://schemas.microsoft.com/office/drawing/2014/main" id="{297C901F-5409-4BD3-8FC6-202C84A52098}"/>
              </a:ext>
            </a:extLst>
          </p:cNvPr>
          <p:cNvSpPr/>
          <p:nvPr/>
        </p:nvSpPr>
        <p:spPr>
          <a:xfrm>
            <a:off x="1102417" y="2038313"/>
            <a:ext cx="4048327" cy="3310462"/>
          </a:xfrm>
          <a:prstGeom prst="rect">
            <a:avLst/>
          </a:prstGeom>
          <a:blipFill>
            <a:blip r:embed="rId3" cstate="print"/>
            <a:stretch>
              <a:fillRect/>
            </a:stretch>
          </a:blipFill>
        </p:spPr>
        <p:txBody>
          <a:bodyPr wrap="square" lIns="0" tIns="0" rIns="0" bIns="0" rtlCol="0"/>
          <a:lstStyle/>
          <a:p>
            <a:endParaRPr/>
          </a:p>
        </p:txBody>
      </p:sp>
      <p:grpSp>
        <p:nvGrpSpPr>
          <p:cNvPr id="9" name="object 4">
            <a:extLst>
              <a:ext uri="{FF2B5EF4-FFF2-40B4-BE49-F238E27FC236}">
                <a16:creationId xmlns:a16="http://schemas.microsoft.com/office/drawing/2014/main" id="{D97DD272-2A44-4DD3-9666-403AD291F306}"/>
              </a:ext>
            </a:extLst>
          </p:cNvPr>
          <p:cNvGrpSpPr/>
          <p:nvPr/>
        </p:nvGrpSpPr>
        <p:grpSpPr>
          <a:xfrm>
            <a:off x="5307656" y="2070738"/>
            <a:ext cx="4933934" cy="3282456"/>
            <a:chOff x="5135880" y="1604880"/>
            <a:chExt cx="6539453" cy="4234979"/>
          </a:xfrm>
        </p:grpSpPr>
        <p:sp>
          <p:nvSpPr>
            <p:cNvPr id="6" name="object 5">
              <a:extLst>
                <a:ext uri="{FF2B5EF4-FFF2-40B4-BE49-F238E27FC236}">
                  <a16:creationId xmlns:a16="http://schemas.microsoft.com/office/drawing/2014/main" id="{405B3021-9A2E-4173-ACBC-704B9EA3D491}"/>
                </a:ext>
              </a:extLst>
            </p:cNvPr>
            <p:cNvSpPr/>
            <p:nvPr/>
          </p:nvSpPr>
          <p:spPr>
            <a:xfrm>
              <a:off x="6155465" y="1604880"/>
              <a:ext cx="5519868" cy="4234979"/>
            </a:xfrm>
            <a:prstGeom prst="rect">
              <a:avLst/>
            </a:prstGeom>
            <a:blipFill>
              <a:blip r:embed="rId4"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264EA432-766C-4050-A5F1-64FEA0CDAB97}"/>
                </a:ext>
              </a:extLst>
            </p:cNvPr>
            <p:cNvSpPr/>
            <p:nvPr/>
          </p:nvSpPr>
          <p:spPr>
            <a:xfrm>
              <a:off x="5135880" y="3195829"/>
              <a:ext cx="1114425" cy="485140"/>
            </a:xfrm>
            <a:custGeom>
              <a:avLst/>
              <a:gdLst/>
              <a:ahLst/>
              <a:cxnLst/>
              <a:rect l="l" t="t" r="r" b="b"/>
              <a:pathLst>
                <a:path w="1114425" h="485139">
                  <a:moveTo>
                    <a:pt x="871728" y="0"/>
                  </a:moveTo>
                  <a:lnTo>
                    <a:pt x="871728" y="121158"/>
                  </a:lnTo>
                  <a:lnTo>
                    <a:pt x="0" y="121158"/>
                  </a:lnTo>
                  <a:lnTo>
                    <a:pt x="0" y="363474"/>
                  </a:lnTo>
                  <a:lnTo>
                    <a:pt x="871728" y="363474"/>
                  </a:lnTo>
                  <a:lnTo>
                    <a:pt x="871728" y="484632"/>
                  </a:lnTo>
                  <a:lnTo>
                    <a:pt x="1114044" y="242316"/>
                  </a:lnTo>
                  <a:lnTo>
                    <a:pt x="871728" y="0"/>
                  </a:lnTo>
                  <a:close/>
                </a:path>
              </a:pathLst>
            </a:custGeom>
            <a:solidFill>
              <a:srgbClr val="5B9BD5"/>
            </a:solidFill>
          </p:spPr>
          <p:txBody>
            <a:bodyPr wrap="square" lIns="0" tIns="0" rIns="0" bIns="0" rtlCol="0"/>
            <a:lstStyle/>
            <a:p>
              <a:endParaRPr/>
            </a:p>
          </p:txBody>
        </p:sp>
        <p:sp>
          <p:nvSpPr>
            <p:cNvPr id="8" name="object 7">
              <a:extLst>
                <a:ext uri="{FF2B5EF4-FFF2-40B4-BE49-F238E27FC236}">
                  <a16:creationId xmlns:a16="http://schemas.microsoft.com/office/drawing/2014/main" id="{71C1AC8F-04F3-4ED5-B8E1-446E58BCE614}"/>
                </a:ext>
              </a:extLst>
            </p:cNvPr>
            <p:cNvSpPr/>
            <p:nvPr/>
          </p:nvSpPr>
          <p:spPr>
            <a:xfrm>
              <a:off x="5135880" y="3195829"/>
              <a:ext cx="1114425" cy="485140"/>
            </a:xfrm>
            <a:custGeom>
              <a:avLst/>
              <a:gdLst/>
              <a:ahLst/>
              <a:cxnLst/>
              <a:rect l="l" t="t" r="r" b="b"/>
              <a:pathLst>
                <a:path w="1114425" h="485139">
                  <a:moveTo>
                    <a:pt x="0" y="121158"/>
                  </a:moveTo>
                  <a:lnTo>
                    <a:pt x="871728" y="121158"/>
                  </a:lnTo>
                  <a:lnTo>
                    <a:pt x="871728" y="0"/>
                  </a:lnTo>
                  <a:lnTo>
                    <a:pt x="1114044" y="242316"/>
                  </a:lnTo>
                  <a:lnTo>
                    <a:pt x="871728" y="484632"/>
                  </a:lnTo>
                  <a:lnTo>
                    <a:pt x="871728" y="363474"/>
                  </a:lnTo>
                  <a:lnTo>
                    <a:pt x="0" y="363474"/>
                  </a:lnTo>
                  <a:lnTo>
                    <a:pt x="0" y="121158"/>
                  </a:lnTo>
                  <a:close/>
                </a:path>
              </a:pathLst>
            </a:custGeom>
            <a:ln w="12191">
              <a:solidFill>
                <a:srgbClr val="41719C"/>
              </a:solidFill>
            </a:ln>
          </p:spPr>
          <p:txBody>
            <a:bodyPr wrap="square" lIns="0" tIns="0" rIns="0" bIns="0" rtlCol="0"/>
            <a:lstStyle/>
            <a:p>
              <a:endParaRPr/>
            </a:p>
          </p:txBody>
        </p:sp>
      </p:grpSp>
      <p:sp>
        <p:nvSpPr>
          <p:cNvPr id="3" name="Rectangle 2">
            <a:extLst>
              <a:ext uri="{FF2B5EF4-FFF2-40B4-BE49-F238E27FC236}">
                <a16:creationId xmlns:a16="http://schemas.microsoft.com/office/drawing/2014/main" id="{849E3B8E-42A3-4199-B12C-E65EDCCD8CD8}"/>
              </a:ext>
            </a:extLst>
          </p:cNvPr>
          <p:cNvSpPr/>
          <p:nvPr/>
        </p:nvSpPr>
        <p:spPr>
          <a:xfrm>
            <a:off x="65314" y="6447453"/>
            <a:ext cx="12055151" cy="376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bject 5"/>
          <p:cNvSpPr/>
          <p:nvPr/>
        </p:nvSpPr>
        <p:spPr>
          <a:xfrm>
            <a:off x="9466071" y="0"/>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6"/>
          <p:cNvSpPr/>
          <p:nvPr/>
        </p:nvSpPr>
        <p:spPr>
          <a:xfrm>
            <a:off x="10165588" y="0"/>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7"/>
          <p:cNvSpPr/>
          <p:nvPr/>
        </p:nvSpPr>
        <p:spPr>
          <a:xfrm>
            <a:off x="4057395" y="6542531"/>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8"/>
          <p:cNvSpPr/>
          <p:nvPr/>
        </p:nvSpPr>
        <p:spPr>
          <a:xfrm>
            <a:off x="4869688" y="6249923"/>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9"/>
          <p:cNvSpPr/>
          <p:nvPr/>
        </p:nvSpPr>
        <p:spPr>
          <a:xfrm>
            <a:off x="8955531" y="6542531"/>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Rectangle 15"/>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4223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0" y="-11062"/>
            <a:ext cx="2453861" cy="6869061"/>
          </a:xfrm>
          <a:prstGeom prst="rect">
            <a:avLst/>
          </a:prstGeom>
        </p:spPr>
      </p:pic>
      <p:sp>
        <p:nvSpPr>
          <p:cNvPr id="3" name="object 3"/>
          <p:cNvSpPr txBox="1"/>
          <p:nvPr/>
        </p:nvSpPr>
        <p:spPr>
          <a:xfrm>
            <a:off x="11514413" y="6295792"/>
            <a:ext cx="92075" cy="168275"/>
          </a:xfrm>
          <a:prstGeom prst="rect">
            <a:avLst/>
          </a:prstGeom>
        </p:spPr>
        <p:txBody>
          <a:bodyPr vert="horz" wrap="square" lIns="0" tIns="17145" rIns="0" bIns="0" rtlCol="0">
            <a:spAutoFit/>
          </a:bodyPr>
          <a:lstStyle/>
          <a:p>
            <a:pPr marL="12700">
              <a:lnSpc>
                <a:spcPct val="100000"/>
              </a:lnSpc>
              <a:spcBef>
                <a:spcPts val="135"/>
              </a:spcBef>
            </a:pPr>
            <a:r>
              <a:rPr sz="900" spc="15">
                <a:latin typeface="Arial"/>
                <a:cs typeface="Arial"/>
              </a:rPr>
              <a:t>2</a:t>
            </a:r>
            <a:endParaRPr sz="900">
              <a:latin typeface="Arial"/>
              <a:cs typeface="Arial"/>
            </a:endParaRPr>
          </a:p>
        </p:txBody>
      </p:sp>
      <p:sp>
        <p:nvSpPr>
          <p:cNvPr id="5" name="object 5"/>
          <p:cNvSpPr/>
          <p:nvPr/>
        </p:nvSpPr>
        <p:spPr>
          <a:xfrm>
            <a:off x="9201911" y="0"/>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p>
            <a:endParaRPr/>
          </a:p>
        </p:txBody>
      </p:sp>
      <p:sp>
        <p:nvSpPr>
          <p:cNvPr id="6" name="object 6"/>
          <p:cNvSpPr/>
          <p:nvPr/>
        </p:nvSpPr>
        <p:spPr>
          <a:xfrm>
            <a:off x="9901428" y="0"/>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p>
            <a:endParaRPr/>
          </a:p>
        </p:txBody>
      </p:sp>
      <p:sp>
        <p:nvSpPr>
          <p:cNvPr id="7" name="object 7"/>
          <p:cNvSpPr/>
          <p:nvPr/>
        </p:nvSpPr>
        <p:spPr>
          <a:xfrm>
            <a:off x="3793235" y="6542531"/>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p>
            <a:endParaRPr/>
          </a:p>
        </p:txBody>
      </p:sp>
      <p:sp>
        <p:nvSpPr>
          <p:cNvPr id="8" name="object 8"/>
          <p:cNvSpPr/>
          <p:nvPr/>
        </p:nvSpPr>
        <p:spPr>
          <a:xfrm>
            <a:off x="4605528" y="6249923"/>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p>
            <a:endParaRPr/>
          </a:p>
        </p:txBody>
      </p:sp>
      <p:sp>
        <p:nvSpPr>
          <p:cNvPr id="9" name="object 9"/>
          <p:cNvSpPr/>
          <p:nvPr/>
        </p:nvSpPr>
        <p:spPr>
          <a:xfrm>
            <a:off x="8691371" y="6542531"/>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p>
            <a:endParaRPr/>
          </a:p>
        </p:txBody>
      </p:sp>
      <p:sp>
        <p:nvSpPr>
          <p:cNvPr id="13" name="Google Shape;104;gb4bce6b03b_3_29"/>
          <p:cNvSpPr txBox="1"/>
          <p:nvPr/>
        </p:nvSpPr>
        <p:spPr>
          <a:xfrm>
            <a:off x="2880672" y="1875514"/>
            <a:ext cx="7772400" cy="2939397"/>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400"/>
              </a:spcBef>
              <a:spcAft>
                <a:spcPts val="0"/>
              </a:spcAft>
              <a:buSzPts val="2000"/>
              <a:buFont typeface="Calibri"/>
              <a:buChar char="●"/>
            </a:pPr>
            <a:r>
              <a:rPr lang="en-US" b="1">
                <a:solidFill>
                  <a:schemeClr val="dk1"/>
                </a:solidFill>
                <a:latin typeface="Calibri"/>
                <a:ea typeface="Calibri"/>
                <a:cs typeface="Calibri"/>
                <a:sym typeface="Calibri"/>
              </a:rPr>
              <a:t>J &amp; J has been engaging extensively in delivering sutures and hence poses us to   Identify and list the right set of hardware (equipment) as well as software requirements in order to implement Industry 4.0 to optimize the maintenance frequency without impacting MTBF/MTTR and machine health.</a:t>
            </a:r>
          </a:p>
          <a:p>
            <a:pPr marL="101600" lvl="0" algn="l" rtl="0">
              <a:lnSpc>
                <a:spcPct val="115000"/>
              </a:lnSpc>
              <a:spcBef>
                <a:spcPts val="1400"/>
              </a:spcBef>
              <a:spcAft>
                <a:spcPts val="0"/>
              </a:spcAft>
              <a:buSzPts val="2000"/>
            </a:pPr>
            <a:endParaRPr b="1">
              <a:solidFill>
                <a:schemeClr val="dk1"/>
              </a:solidFill>
              <a:latin typeface="Calibri"/>
              <a:ea typeface="Calibri"/>
              <a:cs typeface="Calibri"/>
              <a:sym typeface="Calibri"/>
            </a:endParaRPr>
          </a:p>
          <a:p>
            <a:pPr marL="457200" lvl="0" indent="-355600" algn="l" rtl="0">
              <a:lnSpc>
                <a:spcPct val="115000"/>
              </a:lnSpc>
              <a:spcBef>
                <a:spcPts val="1400"/>
              </a:spcBef>
              <a:spcAft>
                <a:spcPts val="0"/>
              </a:spcAft>
              <a:buClr>
                <a:schemeClr val="dk1"/>
              </a:buClr>
              <a:buSzPts val="2000"/>
              <a:buFont typeface="Calibri"/>
              <a:buChar char="●"/>
            </a:pPr>
            <a:r>
              <a:rPr lang="en-US" b="1">
                <a:solidFill>
                  <a:schemeClr val="dk1"/>
                </a:solidFill>
                <a:latin typeface="Calibri"/>
                <a:ea typeface="Calibri"/>
                <a:cs typeface="Calibri"/>
                <a:sym typeface="Calibri"/>
              </a:rPr>
              <a:t>Adding on to the existing incorporations, it even encourages us to Develop a roadmap for implementing Industry 4.0 on manufacturing shop  floor for implementing Predictive Maintenance of machines in Johnson &amp; Johnson </a:t>
            </a:r>
            <a:endParaRPr b="1">
              <a:solidFill>
                <a:schemeClr val="dk1"/>
              </a:solidFill>
              <a:latin typeface="Calibri"/>
              <a:ea typeface="Calibri"/>
              <a:cs typeface="Calibri"/>
              <a:sym typeface="Calibri"/>
            </a:endParaRPr>
          </a:p>
        </p:txBody>
      </p:sp>
      <p:sp>
        <p:nvSpPr>
          <p:cNvPr id="14" name="Title 4">
            <a:extLst>
              <a:ext uri="{FF2B5EF4-FFF2-40B4-BE49-F238E27FC236}">
                <a16:creationId xmlns:a16="http://schemas.microsoft.com/office/drawing/2014/main" id="{792F5857-B3A3-4C17-859E-6E5110E473B2}"/>
              </a:ext>
            </a:extLst>
          </p:cNvPr>
          <p:cNvSpPr txBox="1">
            <a:spLocks/>
          </p:cNvSpPr>
          <p:nvPr/>
        </p:nvSpPr>
        <p:spPr>
          <a:xfrm>
            <a:off x="2965217" y="903204"/>
            <a:ext cx="5847775" cy="912024"/>
          </a:xfrm>
          <a:prstGeom prst="rect">
            <a:avLst/>
          </a:prstGeom>
        </p:spPr>
        <p:txBody>
          <a:bodyPr wrap="square" anchor="t">
            <a:normAutofit/>
          </a:bodyPr>
          <a:lstStyle>
            <a:lvl1pPr>
              <a:defRPr>
                <a:latin typeface="+mj-lt"/>
                <a:ea typeface="+mj-ea"/>
                <a:cs typeface="+mj-cs"/>
              </a:defRPr>
            </a:lvl1pPr>
          </a:lstStyle>
          <a:p>
            <a:pPr algn="ctr"/>
            <a:r>
              <a:rPr lang="en-US" sz="4000" b="1" kern="0">
                <a:solidFill>
                  <a:sysClr val="windowText" lastClr="000000"/>
                </a:solidFill>
                <a:latin typeface="Yu Gothic UI Semibold" panose="020B0700000000000000" pitchFamily="34" charset="-128"/>
                <a:ea typeface="Yu Gothic UI Semibold" panose="020B0700000000000000" pitchFamily="34" charset="-128"/>
              </a:rPr>
              <a:t>Business Case Details:</a:t>
            </a:r>
          </a:p>
        </p:txBody>
      </p:sp>
      <p:sp>
        <p:nvSpPr>
          <p:cNvPr id="18" name="object 5"/>
          <p:cNvSpPr txBox="1"/>
          <p:nvPr/>
        </p:nvSpPr>
        <p:spPr>
          <a:xfrm>
            <a:off x="172167" y="1141790"/>
            <a:ext cx="2065241" cy="228909"/>
          </a:xfrm>
          <a:prstGeom prst="rect">
            <a:avLst/>
          </a:prstGeom>
        </p:spPr>
        <p:txBody>
          <a:bodyPr vert="horz" wrap="square" lIns="0" tIns="13335" rIns="0" bIns="0" rtlCol="0">
            <a:spAutoFit/>
          </a:bodyPr>
          <a:lstStyle/>
          <a:p>
            <a:pPr marL="12700">
              <a:lnSpc>
                <a:spcPct val="100000"/>
              </a:lnSpc>
              <a:spcBef>
                <a:spcPts val="105"/>
              </a:spcBef>
            </a:pPr>
            <a:r>
              <a:rPr lang="en-IN" sz="1400" b="1">
                <a:cs typeface="Aharoni"/>
              </a:rPr>
              <a:t>Business Case Details</a:t>
            </a:r>
            <a:endParaRPr sz="1400">
              <a:cs typeface="Aharoni"/>
            </a:endParaRPr>
          </a:p>
        </p:txBody>
      </p:sp>
      <p:sp>
        <p:nvSpPr>
          <p:cNvPr id="19" name="object 16"/>
          <p:cNvSpPr txBox="1"/>
          <p:nvPr/>
        </p:nvSpPr>
        <p:spPr>
          <a:xfrm>
            <a:off x="198247" y="1671679"/>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20" name="object 17"/>
          <p:cNvSpPr txBox="1"/>
          <p:nvPr/>
        </p:nvSpPr>
        <p:spPr>
          <a:xfrm>
            <a:off x="198247" y="2213909"/>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21" name="object 18"/>
          <p:cNvSpPr txBox="1"/>
          <p:nvPr/>
        </p:nvSpPr>
        <p:spPr>
          <a:xfrm>
            <a:off x="198247" y="3201905"/>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22" name="object 19"/>
          <p:cNvSpPr txBox="1"/>
          <p:nvPr/>
        </p:nvSpPr>
        <p:spPr>
          <a:xfrm>
            <a:off x="207772" y="3676503"/>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1</a:t>
            </a:r>
            <a:endParaRPr sz="1400">
              <a:cs typeface="Aharoni"/>
            </a:endParaRPr>
          </a:p>
        </p:txBody>
      </p:sp>
      <p:sp>
        <p:nvSpPr>
          <p:cNvPr id="23" name="object 20"/>
          <p:cNvSpPr txBox="1"/>
          <p:nvPr/>
        </p:nvSpPr>
        <p:spPr>
          <a:xfrm>
            <a:off x="198247" y="4157159"/>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a:t>
            </a:r>
            <a:r>
              <a:rPr lang="en-IN" sz="1400" b="1" spc="-10">
                <a:solidFill>
                  <a:srgbClr val="FFFFFF"/>
                </a:solidFill>
                <a:cs typeface="Aharoni"/>
              </a:rPr>
              <a:t>2</a:t>
            </a:r>
            <a:endParaRPr sz="1400">
              <a:cs typeface="Aharoni"/>
            </a:endParaRPr>
          </a:p>
        </p:txBody>
      </p:sp>
      <p:sp>
        <p:nvSpPr>
          <p:cNvPr id="24" name="object 21"/>
          <p:cNvSpPr txBox="1"/>
          <p:nvPr/>
        </p:nvSpPr>
        <p:spPr>
          <a:xfrm>
            <a:off x="198247" y="4653808"/>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3</a:t>
            </a:r>
            <a:endParaRPr sz="1400">
              <a:cs typeface="Aharoni"/>
            </a:endParaRPr>
          </a:p>
        </p:txBody>
      </p:sp>
      <p:sp>
        <p:nvSpPr>
          <p:cNvPr id="46" name="Rectangle 45"/>
          <p:cNvSpPr/>
          <p:nvPr/>
        </p:nvSpPr>
        <p:spPr>
          <a:xfrm>
            <a:off x="0" y="1066800"/>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bject 22"/>
          <p:cNvSpPr txBox="1"/>
          <p:nvPr/>
        </p:nvSpPr>
        <p:spPr>
          <a:xfrm>
            <a:off x="201973" y="5128406"/>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26" name="object 23"/>
          <p:cNvSpPr txBox="1"/>
          <p:nvPr/>
        </p:nvSpPr>
        <p:spPr>
          <a:xfrm>
            <a:off x="198247" y="560906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47" name="Rectangle 46"/>
          <p:cNvSpPr/>
          <p:nvPr/>
        </p:nvSpPr>
        <p:spPr>
          <a:xfrm>
            <a:off x="285371" y="1127315"/>
            <a:ext cx="1779911" cy="307777"/>
          </a:xfrm>
          <a:prstGeom prst="rect">
            <a:avLst/>
          </a:prstGeom>
        </p:spPr>
        <p:txBody>
          <a:bodyPr wrap="none">
            <a:spAutoFit/>
          </a:bodyPr>
          <a:lstStyle/>
          <a:p>
            <a:pPr marL="12700">
              <a:lnSpc>
                <a:spcPct val="100000"/>
              </a:lnSpc>
              <a:spcBef>
                <a:spcPts val="105"/>
              </a:spcBef>
            </a:pPr>
            <a:r>
              <a:rPr lang="en-IN" sz="1400" b="1">
                <a:cs typeface="Aharoni"/>
              </a:rPr>
              <a:t>Business Case Details</a:t>
            </a:r>
            <a:endParaRPr lang="en-IN" sz="1400">
              <a:cs typeface="Aharoni"/>
            </a:endParaRPr>
          </a:p>
        </p:txBody>
      </p:sp>
      <p:sp>
        <p:nvSpPr>
          <p:cNvPr id="27" name="object 18"/>
          <p:cNvSpPr txBox="1"/>
          <p:nvPr/>
        </p:nvSpPr>
        <p:spPr>
          <a:xfrm>
            <a:off x="198247" y="2704246"/>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Our Aim</a:t>
            </a:r>
          </a:p>
        </p:txBody>
      </p:sp>
      <p:sp>
        <p:nvSpPr>
          <p:cNvPr id="2" name="Rectangle 1"/>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3EB9BD-F115-45B4-A0D6-1074A89BD3A9}"/>
              </a:ext>
            </a:extLst>
          </p:cNvPr>
          <p:cNvSpPr txBox="1"/>
          <p:nvPr/>
        </p:nvSpPr>
        <p:spPr>
          <a:xfrm>
            <a:off x="557719" y="630677"/>
            <a:ext cx="59290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29235">
              <a:buFont typeface="Arial,Sans-Serif"/>
              <a:buChar char="•"/>
            </a:pPr>
            <a:r>
              <a:rPr lang="en-US" b="1">
                <a:latin typeface="Arial"/>
                <a:cs typeface="Arial"/>
              </a:rPr>
              <a:t> Step 3: </a:t>
            </a:r>
            <a:r>
              <a:rPr lang="en-IN">
                <a:solidFill>
                  <a:srgbClr val="505155"/>
                </a:solidFill>
                <a:latin typeface="Arial"/>
                <a:cs typeface="Arial"/>
              </a:rPr>
              <a:t>From the data, can a model be obtained </a:t>
            </a:r>
            <a:r>
              <a:rPr lang="en-US">
                <a:solidFill>
                  <a:srgbClr val="505155"/>
                </a:solidFill>
                <a:latin typeface="Arial"/>
                <a:cs typeface="Arial"/>
              </a:rPr>
              <a:t>that</a:t>
            </a:r>
            <a:endParaRPr lang="en-US">
              <a:ea typeface="+mn-lt"/>
              <a:cs typeface="+mn-lt"/>
            </a:endParaRPr>
          </a:p>
          <a:p>
            <a:pPr marL="227965" lvl="1"/>
            <a:r>
              <a:rPr lang="en-US">
                <a:solidFill>
                  <a:srgbClr val="505155"/>
                </a:solidFill>
                <a:latin typeface="Arial"/>
                <a:cs typeface="Arial"/>
              </a:rPr>
              <a:t>                 predicts bearing vibration behavior?</a:t>
            </a:r>
            <a:endParaRPr lang="en-US"/>
          </a:p>
        </p:txBody>
      </p:sp>
      <p:sp>
        <p:nvSpPr>
          <p:cNvPr id="4" name="Rectangle 3">
            <a:extLst>
              <a:ext uri="{FF2B5EF4-FFF2-40B4-BE49-F238E27FC236}">
                <a16:creationId xmlns:a16="http://schemas.microsoft.com/office/drawing/2014/main" id="{39BC3E13-F10D-4CFB-B6BD-F9B09E72E9A7}"/>
              </a:ext>
            </a:extLst>
          </p:cNvPr>
          <p:cNvSpPr/>
          <p:nvPr/>
        </p:nvSpPr>
        <p:spPr>
          <a:xfrm>
            <a:off x="236397" y="1732603"/>
            <a:ext cx="7868056" cy="2313454"/>
          </a:xfrm>
          <a:prstGeom prst="rect">
            <a:avLst/>
          </a:prstGeom>
        </p:spPr>
        <p:txBody>
          <a:bodyPr wrap="square">
            <a:spAutoFit/>
          </a:bodyPr>
          <a:lstStyle/>
          <a:p>
            <a:pPr marL="469900">
              <a:spcBef>
                <a:spcPts val="1565"/>
              </a:spcBef>
              <a:tabLst>
                <a:tab pos="698500" algn="l"/>
              </a:tabLst>
            </a:pPr>
            <a:r>
              <a:rPr lang="en-US" sz="1600" b="1" spc="-5">
                <a:solidFill>
                  <a:srgbClr val="FF0000"/>
                </a:solidFill>
                <a:cs typeface="Calibri"/>
              </a:rPr>
              <a:t>Modeling:</a:t>
            </a:r>
            <a:endParaRPr lang="en-US" sz="1600" b="1">
              <a:solidFill>
                <a:srgbClr val="FF0000"/>
              </a:solidFill>
              <a:cs typeface="Calibri"/>
            </a:endParaRPr>
          </a:p>
          <a:p>
            <a:pPr marL="542925" marR="5080" lvl="1" indent="-180975">
              <a:spcBef>
                <a:spcPts val="2455"/>
              </a:spcBef>
              <a:buFont typeface="Arial"/>
              <a:buChar char="•"/>
              <a:tabLst>
                <a:tab pos="542925" algn="l"/>
              </a:tabLst>
            </a:pPr>
            <a:r>
              <a:rPr lang="en-US" spc="-15">
                <a:cs typeface="Calibri"/>
              </a:rPr>
              <a:t>Dataset </a:t>
            </a:r>
            <a:r>
              <a:rPr lang="en-US" spc="-10">
                <a:cs typeface="Calibri"/>
              </a:rPr>
              <a:t>built combined </a:t>
            </a:r>
            <a:r>
              <a:rPr lang="en-US" spc="-20">
                <a:cs typeface="Calibri"/>
              </a:rPr>
              <a:t>data from </a:t>
            </a:r>
            <a:r>
              <a:rPr lang="en-US" spc="-5">
                <a:cs typeface="Calibri"/>
              </a:rPr>
              <a:t>Sensor 1 (good </a:t>
            </a:r>
            <a:r>
              <a:rPr lang="en-US" spc="-15">
                <a:cs typeface="Calibri"/>
              </a:rPr>
              <a:t>data) </a:t>
            </a:r>
            <a:r>
              <a:rPr lang="en-US" spc="-5">
                <a:cs typeface="Calibri"/>
              </a:rPr>
              <a:t>and Sensor 4  </a:t>
            </a:r>
            <a:r>
              <a:rPr lang="en-US" spc="-15">
                <a:cs typeface="Calibri"/>
              </a:rPr>
              <a:t>(data </a:t>
            </a:r>
            <a:r>
              <a:rPr lang="en-US" spc="-5">
                <a:cs typeface="Calibri"/>
              </a:rPr>
              <a:t>with </a:t>
            </a:r>
            <a:r>
              <a:rPr lang="en-US" spc="-20">
                <a:cs typeface="Calibri"/>
              </a:rPr>
              <a:t>fault </a:t>
            </a:r>
            <a:r>
              <a:rPr lang="en-US" spc="-5">
                <a:cs typeface="Calibri"/>
              </a:rPr>
              <a:t>occurring) </a:t>
            </a:r>
            <a:r>
              <a:rPr lang="en-US" spc="-5">
                <a:solidFill>
                  <a:srgbClr val="C00000"/>
                </a:solidFill>
                <a:cs typeface="Calibri"/>
              </a:rPr>
              <a:t>* </a:t>
            </a:r>
            <a:r>
              <a:rPr lang="en-US" i="1" spc="-5">
                <a:solidFill>
                  <a:srgbClr val="002060"/>
                </a:solidFill>
                <a:cs typeface="Calibri"/>
              </a:rPr>
              <a:t>Assumption </a:t>
            </a:r>
            <a:r>
              <a:rPr lang="en-US" i="1" spc="-10">
                <a:solidFill>
                  <a:srgbClr val="002060"/>
                </a:solidFill>
                <a:cs typeface="Calibri"/>
              </a:rPr>
              <a:t>is </a:t>
            </a:r>
            <a:r>
              <a:rPr lang="en-US" i="1" spc="-5">
                <a:solidFill>
                  <a:srgbClr val="002060"/>
                </a:solidFill>
                <a:cs typeface="Calibri"/>
              </a:rPr>
              <a:t>that these bearings are the  same with the same engineering </a:t>
            </a:r>
            <a:r>
              <a:rPr lang="en-US" i="1" spc="-10">
                <a:solidFill>
                  <a:srgbClr val="002060"/>
                </a:solidFill>
                <a:cs typeface="Calibri"/>
              </a:rPr>
              <a:t>specifications </a:t>
            </a:r>
            <a:r>
              <a:rPr lang="en-US" i="1" spc="-5">
                <a:solidFill>
                  <a:srgbClr val="002060"/>
                </a:solidFill>
                <a:cs typeface="Calibri"/>
              </a:rPr>
              <a:t>and </a:t>
            </a:r>
            <a:r>
              <a:rPr lang="en-US" i="1" spc="-15">
                <a:solidFill>
                  <a:srgbClr val="002060"/>
                </a:solidFill>
                <a:cs typeface="Calibri"/>
              </a:rPr>
              <a:t>exhibiting </a:t>
            </a:r>
            <a:r>
              <a:rPr lang="en-US" i="1" spc="-5">
                <a:solidFill>
                  <a:srgbClr val="002060"/>
                </a:solidFill>
                <a:cs typeface="Calibri"/>
              </a:rPr>
              <a:t>the  same </a:t>
            </a:r>
            <a:r>
              <a:rPr lang="en-US" i="1" spc="-10">
                <a:solidFill>
                  <a:srgbClr val="002060"/>
                </a:solidFill>
                <a:cs typeface="Calibri"/>
              </a:rPr>
              <a:t>levels </a:t>
            </a:r>
            <a:r>
              <a:rPr lang="en-US" i="1">
                <a:solidFill>
                  <a:srgbClr val="002060"/>
                </a:solidFill>
                <a:cs typeface="Calibri"/>
              </a:rPr>
              <a:t>of </a:t>
            </a:r>
            <a:r>
              <a:rPr lang="en-US" i="1" spc="-5">
                <a:solidFill>
                  <a:srgbClr val="002060"/>
                </a:solidFill>
                <a:cs typeface="Calibri"/>
              </a:rPr>
              <a:t>vibration at </a:t>
            </a:r>
            <a:r>
              <a:rPr lang="en-US" i="1" spc="-45">
                <a:solidFill>
                  <a:srgbClr val="002060"/>
                </a:solidFill>
                <a:cs typeface="Calibri"/>
              </a:rPr>
              <a:t>key</a:t>
            </a:r>
            <a:r>
              <a:rPr lang="en-US" i="1" spc="35">
                <a:solidFill>
                  <a:srgbClr val="002060"/>
                </a:solidFill>
                <a:cs typeface="Calibri"/>
              </a:rPr>
              <a:t> </a:t>
            </a:r>
            <a:r>
              <a:rPr lang="en-US" i="1" spc="-5">
                <a:solidFill>
                  <a:srgbClr val="002060"/>
                </a:solidFill>
                <a:cs typeface="Calibri"/>
              </a:rPr>
              <a:t>frequencies</a:t>
            </a:r>
            <a:endParaRPr lang="en-US">
              <a:cs typeface="Calibri"/>
            </a:endParaRPr>
          </a:p>
          <a:p>
            <a:pPr marL="542925" lvl="1" indent="-180975">
              <a:spcBef>
                <a:spcPts val="2065"/>
              </a:spcBef>
              <a:buFont typeface="Arial"/>
              <a:buChar char="•"/>
              <a:tabLst>
                <a:tab pos="542925" algn="l"/>
              </a:tabLst>
            </a:pPr>
            <a:r>
              <a:rPr lang="en-US" spc="-5">
                <a:cs typeface="Calibri"/>
              </a:rPr>
              <a:t>A </a:t>
            </a:r>
            <a:r>
              <a:rPr lang="en-US" spc="-10">
                <a:cs typeface="Calibri"/>
              </a:rPr>
              <a:t>Logistic </a:t>
            </a:r>
            <a:r>
              <a:rPr lang="en-US" spc="-15">
                <a:cs typeface="Calibri"/>
              </a:rPr>
              <a:t>Regression </a:t>
            </a:r>
            <a:r>
              <a:rPr lang="en-US" spc="-5">
                <a:cs typeface="Calibri"/>
              </a:rPr>
              <a:t>model </a:t>
            </a:r>
            <a:r>
              <a:rPr lang="en-US" spc="-15">
                <a:cs typeface="Calibri"/>
              </a:rPr>
              <a:t>was fitted to </a:t>
            </a:r>
            <a:r>
              <a:rPr lang="en-US" spc="-10">
                <a:cs typeface="Calibri"/>
              </a:rPr>
              <a:t>the</a:t>
            </a:r>
            <a:r>
              <a:rPr lang="en-US" spc="125">
                <a:cs typeface="Calibri"/>
              </a:rPr>
              <a:t> </a:t>
            </a:r>
            <a:r>
              <a:rPr lang="en-US" spc="-20">
                <a:cs typeface="Calibri"/>
              </a:rPr>
              <a:t>data</a:t>
            </a:r>
            <a:endParaRPr lang="en-US">
              <a:cs typeface="Calibri"/>
            </a:endParaRPr>
          </a:p>
        </p:txBody>
      </p:sp>
      <p:pic>
        <p:nvPicPr>
          <p:cNvPr id="5" name="Picture 5" descr="Chart, diagram&#10;&#10;Description automatically generated">
            <a:extLst>
              <a:ext uri="{FF2B5EF4-FFF2-40B4-BE49-F238E27FC236}">
                <a16:creationId xmlns:a16="http://schemas.microsoft.com/office/drawing/2014/main" id="{BD26CBC8-3555-4502-8057-8521D6523C4E}"/>
              </a:ext>
            </a:extLst>
          </p:cNvPr>
          <p:cNvPicPr>
            <a:picLocks noChangeAspect="1"/>
          </p:cNvPicPr>
          <p:nvPr/>
        </p:nvPicPr>
        <p:blipFill>
          <a:blip r:embed="rId2"/>
          <a:stretch>
            <a:fillRect/>
          </a:stretch>
        </p:blipFill>
        <p:spPr>
          <a:xfrm>
            <a:off x="5867400" y="3474078"/>
            <a:ext cx="6031831" cy="2775845"/>
          </a:xfrm>
          <a:prstGeom prst="rect">
            <a:avLst/>
          </a:prstGeom>
        </p:spPr>
      </p:pic>
      <p:sp>
        <p:nvSpPr>
          <p:cNvPr id="3" name="Rectangle 2">
            <a:extLst>
              <a:ext uri="{FF2B5EF4-FFF2-40B4-BE49-F238E27FC236}">
                <a16:creationId xmlns:a16="http://schemas.microsoft.com/office/drawing/2014/main" id="{DE8E46E1-38FC-4305-B8AC-986AA54334E2}"/>
              </a:ext>
            </a:extLst>
          </p:cNvPr>
          <p:cNvSpPr/>
          <p:nvPr/>
        </p:nvSpPr>
        <p:spPr>
          <a:xfrm>
            <a:off x="111968" y="6531427"/>
            <a:ext cx="11999167" cy="298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bject 5"/>
          <p:cNvSpPr/>
          <p:nvPr/>
        </p:nvSpPr>
        <p:spPr>
          <a:xfrm>
            <a:off x="9466071" y="0"/>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6"/>
          <p:cNvSpPr/>
          <p:nvPr/>
        </p:nvSpPr>
        <p:spPr>
          <a:xfrm>
            <a:off x="10165588" y="0"/>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7"/>
          <p:cNvSpPr/>
          <p:nvPr/>
        </p:nvSpPr>
        <p:spPr>
          <a:xfrm>
            <a:off x="4057395" y="6542531"/>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8"/>
          <p:cNvSpPr/>
          <p:nvPr/>
        </p:nvSpPr>
        <p:spPr>
          <a:xfrm>
            <a:off x="4869688" y="6249923"/>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9"/>
          <p:cNvSpPr/>
          <p:nvPr/>
        </p:nvSpPr>
        <p:spPr>
          <a:xfrm>
            <a:off x="8955531" y="6542531"/>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Rectangle 11"/>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26765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12FECA-9650-4F01-9395-C87101370424}"/>
              </a:ext>
            </a:extLst>
          </p:cNvPr>
          <p:cNvSpPr txBox="1"/>
          <p:nvPr/>
        </p:nvSpPr>
        <p:spPr>
          <a:xfrm>
            <a:off x="363220" y="432333"/>
            <a:ext cx="87256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10515" indent="-285750">
              <a:spcBef>
                <a:spcPts val="1789"/>
              </a:spcBef>
              <a:buFont typeface="Arial,Sans-Serif"/>
              <a:buChar char="•"/>
            </a:pPr>
            <a:endParaRPr lang="en-US">
              <a:ea typeface="+mn-lt"/>
              <a:cs typeface="+mn-lt"/>
            </a:endParaRPr>
          </a:p>
          <a:p>
            <a:pPr marL="285750" indent="-229235">
              <a:buFont typeface="Arial,Sans-Serif"/>
              <a:buChar char="•"/>
            </a:pPr>
            <a:r>
              <a:rPr lang="en-US" b="1">
                <a:latin typeface="Arial"/>
                <a:cs typeface="Arial"/>
              </a:rPr>
              <a:t> Step 4: </a:t>
            </a:r>
            <a:r>
              <a:rPr lang="en-US">
                <a:latin typeface="Arial"/>
                <a:cs typeface="Arial"/>
              </a:rPr>
              <a:t>How we can analyze and examine the data coming from our model?</a:t>
            </a:r>
            <a:endParaRPr lang="en-US"/>
          </a:p>
        </p:txBody>
      </p:sp>
      <p:sp>
        <p:nvSpPr>
          <p:cNvPr id="4" name="object 3">
            <a:extLst>
              <a:ext uri="{FF2B5EF4-FFF2-40B4-BE49-F238E27FC236}">
                <a16:creationId xmlns:a16="http://schemas.microsoft.com/office/drawing/2014/main" id="{17198627-3525-4602-B436-3F8414DF0859}"/>
              </a:ext>
            </a:extLst>
          </p:cNvPr>
          <p:cNvSpPr txBox="1"/>
          <p:nvPr/>
        </p:nvSpPr>
        <p:spPr>
          <a:xfrm>
            <a:off x="791731" y="1301132"/>
            <a:ext cx="10199303" cy="848309"/>
          </a:xfrm>
          <a:prstGeom prst="rect">
            <a:avLst/>
          </a:prstGeom>
        </p:spPr>
        <p:txBody>
          <a:bodyPr vert="horz" wrap="square" lIns="0" tIns="59690" rIns="0" bIns="0" rtlCol="0" anchor="t">
            <a:spAutoFit/>
          </a:bodyPr>
          <a:lstStyle/>
          <a:p>
            <a:pPr marL="12700" marR="5080">
              <a:lnSpc>
                <a:spcPct val="150000"/>
              </a:lnSpc>
              <a:spcBef>
                <a:spcPts val="470"/>
              </a:spcBef>
            </a:pPr>
            <a:r>
              <a:rPr spc="-5">
                <a:latin typeface="Calibri"/>
                <a:cs typeface="Calibri"/>
              </a:rPr>
              <a:t>The model </a:t>
            </a:r>
            <a:r>
              <a:rPr spc="-15">
                <a:latin typeface="Calibri"/>
                <a:cs typeface="Calibri"/>
              </a:rPr>
              <a:t>was </a:t>
            </a:r>
            <a:r>
              <a:rPr spc="-20">
                <a:latin typeface="Calibri"/>
                <a:cs typeface="Calibri"/>
              </a:rPr>
              <a:t>evaluated </a:t>
            </a:r>
            <a:r>
              <a:rPr spc="-5">
                <a:latin typeface="Calibri"/>
                <a:cs typeface="Calibri"/>
              </a:rPr>
              <a:t>on </a:t>
            </a:r>
            <a:r>
              <a:rPr spc="-20">
                <a:latin typeface="Calibri"/>
                <a:cs typeface="Calibri"/>
              </a:rPr>
              <a:t>training </a:t>
            </a:r>
            <a:r>
              <a:rPr spc="-5">
                <a:latin typeface="Calibri"/>
                <a:cs typeface="Calibri"/>
              </a:rPr>
              <a:t>and </a:t>
            </a:r>
            <a:r>
              <a:rPr spc="-20">
                <a:latin typeface="Calibri"/>
                <a:cs typeface="Calibri"/>
              </a:rPr>
              <a:t>test </a:t>
            </a:r>
            <a:r>
              <a:rPr spc="-10">
                <a:latin typeface="Calibri"/>
                <a:cs typeface="Calibri"/>
              </a:rPr>
              <a:t>set </a:t>
            </a:r>
            <a:r>
              <a:rPr spc="-5">
                <a:latin typeface="Calibri"/>
                <a:cs typeface="Calibri"/>
              </a:rPr>
              <a:t>with </a:t>
            </a:r>
            <a:r>
              <a:rPr spc="-10">
                <a:latin typeface="Calibri"/>
                <a:cs typeface="Calibri"/>
              </a:rPr>
              <a:t>the </a:t>
            </a:r>
            <a:r>
              <a:rPr spc="-15">
                <a:latin typeface="Calibri"/>
                <a:cs typeface="Calibri"/>
              </a:rPr>
              <a:t>following</a:t>
            </a:r>
            <a:r>
              <a:rPr lang="en-US" spc="-15">
                <a:latin typeface="Calibri"/>
                <a:cs typeface="Calibri"/>
              </a:rPr>
              <a:t> </a:t>
            </a:r>
            <a:r>
              <a:rPr spc="-15">
                <a:latin typeface="Calibri"/>
                <a:cs typeface="Calibri"/>
              </a:rPr>
              <a:t> results. </a:t>
            </a:r>
            <a:r>
              <a:rPr spc="-5">
                <a:latin typeface="Calibri"/>
                <a:cs typeface="Calibri"/>
              </a:rPr>
              <a:t>It </a:t>
            </a:r>
            <a:r>
              <a:rPr spc="-10">
                <a:latin typeface="Calibri"/>
                <a:cs typeface="Calibri"/>
              </a:rPr>
              <a:t>should </a:t>
            </a:r>
            <a:r>
              <a:rPr spc="-5">
                <a:latin typeface="Calibri"/>
                <a:cs typeface="Calibri"/>
              </a:rPr>
              <a:t>be </a:t>
            </a:r>
            <a:r>
              <a:rPr spc="-10">
                <a:latin typeface="Calibri"/>
                <a:cs typeface="Calibri"/>
              </a:rPr>
              <a:t>notes this </a:t>
            </a:r>
            <a:r>
              <a:rPr spc="-15">
                <a:latin typeface="Calibri"/>
                <a:cs typeface="Calibri"/>
              </a:rPr>
              <a:t>was </a:t>
            </a:r>
            <a:r>
              <a:rPr spc="-20">
                <a:latin typeface="Calibri"/>
                <a:cs typeface="Calibri"/>
              </a:rPr>
              <a:t>against </a:t>
            </a:r>
            <a:r>
              <a:rPr spc="-5">
                <a:latin typeface="Calibri"/>
                <a:cs typeface="Calibri"/>
              </a:rPr>
              <a:t>a </a:t>
            </a:r>
            <a:r>
              <a:rPr spc="-10">
                <a:latin typeface="Calibri"/>
                <a:cs typeface="Calibri"/>
              </a:rPr>
              <a:t>very small </a:t>
            </a:r>
            <a:r>
              <a:rPr spc="-15">
                <a:latin typeface="Calibri"/>
                <a:cs typeface="Calibri"/>
              </a:rPr>
              <a:t>dataset.</a:t>
            </a:r>
            <a:r>
              <a:rPr lang="en-IN" spc="-15">
                <a:latin typeface="Calibri"/>
                <a:cs typeface="Calibri"/>
              </a:rPr>
              <a:t> </a:t>
            </a:r>
            <a:r>
              <a:rPr spc="-15">
                <a:latin typeface="Calibri"/>
                <a:cs typeface="Calibri"/>
              </a:rPr>
              <a:t>Result</a:t>
            </a:r>
            <a:r>
              <a:rPr lang="en-US" spc="-15">
                <a:latin typeface="Calibri"/>
                <a:cs typeface="Calibri"/>
              </a:rPr>
              <a:t> </a:t>
            </a:r>
            <a:r>
              <a:rPr spc="-15">
                <a:latin typeface="Calibri"/>
                <a:cs typeface="Calibri"/>
              </a:rPr>
              <a:t> </a:t>
            </a:r>
            <a:r>
              <a:rPr spc="-25">
                <a:latin typeface="Calibri"/>
                <a:cs typeface="Calibri"/>
              </a:rPr>
              <a:t>likely </a:t>
            </a:r>
            <a:r>
              <a:rPr spc="-15">
                <a:latin typeface="Calibri"/>
                <a:cs typeface="Calibri"/>
              </a:rPr>
              <a:t>to vary </a:t>
            </a:r>
            <a:r>
              <a:rPr spc="-5">
                <a:latin typeface="Calibri"/>
                <a:cs typeface="Calibri"/>
              </a:rPr>
              <a:t>with </a:t>
            </a:r>
            <a:r>
              <a:rPr spc="-15">
                <a:latin typeface="Calibri"/>
                <a:cs typeface="Calibri"/>
              </a:rPr>
              <a:t>more</a:t>
            </a:r>
            <a:r>
              <a:rPr spc="50">
                <a:latin typeface="Calibri"/>
                <a:cs typeface="Calibri"/>
              </a:rPr>
              <a:t> </a:t>
            </a:r>
            <a:r>
              <a:rPr spc="-15">
                <a:latin typeface="Calibri"/>
                <a:cs typeface="Calibri"/>
              </a:rPr>
              <a:t>data.</a:t>
            </a:r>
            <a:endParaRPr lang="en-US">
              <a:latin typeface="Calibri"/>
              <a:cs typeface="Calibri"/>
            </a:endParaRPr>
          </a:p>
        </p:txBody>
      </p:sp>
      <p:sp>
        <p:nvSpPr>
          <p:cNvPr id="6" name="object 4">
            <a:extLst>
              <a:ext uri="{FF2B5EF4-FFF2-40B4-BE49-F238E27FC236}">
                <a16:creationId xmlns:a16="http://schemas.microsoft.com/office/drawing/2014/main" id="{62954CC5-D13C-4B07-88FB-7BD15640726E}"/>
              </a:ext>
            </a:extLst>
          </p:cNvPr>
          <p:cNvSpPr/>
          <p:nvPr/>
        </p:nvSpPr>
        <p:spPr>
          <a:xfrm>
            <a:off x="764005" y="2695074"/>
            <a:ext cx="4865570" cy="3676208"/>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CC469362-150C-47B0-B069-1824647148FE}"/>
              </a:ext>
            </a:extLst>
          </p:cNvPr>
          <p:cNvSpPr/>
          <p:nvPr/>
        </p:nvSpPr>
        <p:spPr>
          <a:xfrm>
            <a:off x="6445918" y="2695074"/>
            <a:ext cx="4540036" cy="3636104"/>
          </a:xfrm>
          <a:prstGeom prst="rect">
            <a:avLst/>
          </a:prstGeom>
          <a:blipFill>
            <a:blip r:embed="rId3"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0522DBC6-5D2E-48AC-B846-7B69B7A39C4E}"/>
              </a:ext>
            </a:extLst>
          </p:cNvPr>
          <p:cNvSpPr/>
          <p:nvPr/>
        </p:nvSpPr>
        <p:spPr>
          <a:xfrm>
            <a:off x="83976" y="6583759"/>
            <a:ext cx="11831216" cy="190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5"/>
          <p:cNvSpPr/>
          <p:nvPr/>
        </p:nvSpPr>
        <p:spPr>
          <a:xfrm>
            <a:off x="9411461" y="-126"/>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6"/>
          <p:cNvSpPr/>
          <p:nvPr/>
        </p:nvSpPr>
        <p:spPr>
          <a:xfrm>
            <a:off x="10110978" y="-126"/>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9"/>
          <p:cNvSpPr/>
          <p:nvPr/>
        </p:nvSpPr>
        <p:spPr>
          <a:xfrm>
            <a:off x="8900921" y="6542405"/>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634790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0" y="1447800"/>
            <a:ext cx="8534400" cy="3693319"/>
          </a:xfrm>
          <a:prstGeom prst="rect">
            <a:avLst/>
          </a:prstGeom>
        </p:spPr>
        <p:txBody>
          <a:bodyPr wrap="square">
            <a:spAutoFit/>
          </a:bodyPr>
          <a:lstStyle/>
          <a:p>
            <a:r>
              <a:rPr lang="en-US" b="1">
                <a:latin typeface="Arial" panose="020B0604020202020204" pitchFamily="34" charset="0"/>
                <a:cs typeface="Arial" panose="020B0604020202020204" pitchFamily="34" charset="0"/>
              </a:rPr>
              <a:t>Deployment: </a:t>
            </a:r>
          </a:p>
          <a:p>
            <a:endParaRPr lang="en-US" b="1"/>
          </a:p>
          <a:p>
            <a:pPr marL="180975" indent="-180975"/>
            <a:r>
              <a:rPr lang="en-US">
                <a:latin typeface="Arial" panose="020B0604020202020204" pitchFamily="34" charset="0"/>
                <a:cs typeface="Arial" panose="020B0604020202020204" pitchFamily="34" charset="0"/>
              </a:rPr>
              <a:t>• A scoring stream was created to score as set of bearing records against the logistic model that was created in the modeling phase. Note: The dataset records for this scoring stream were previously converted from time series to FFT format this is a fairly trivial undertaking. In a production setting this processing would be added to the scoring stream.</a:t>
            </a:r>
          </a:p>
          <a:p>
            <a:pPr marL="180975" indent="-180975"/>
            <a:endParaRPr lang="en-US">
              <a:latin typeface="Arial" panose="020B0604020202020204" pitchFamily="34" charset="0"/>
              <a:cs typeface="Arial" panose="020B0604020202020204" pitchFamily="34" charset="0"/>
            </a:endParaRPr>
          </a:p>
          <a:p>
            <a:pPr marL="180975" indent="-180975"/>
            <a:r>
              <a:rPr lang="en-US">
                <a:latin typeface="Arial" panose="020B0604020202020204" pitchFamily="34" charset="0"/>
                <a:cs typeface="Arial" panose="020B0604020202020204" pitchFamily="34" charset="0"/>
              </a:rPr>
              <a:t> • This scoring model could be used in a variety of deployment environments including: </a:t>
            </a:r>
          </a:p>
          <a:p>
            <a:r>
              <a:rPr lang="en-US">
                <a:latin typeface="Arial" panose="020B0604020202020204" pitchFamily="34" charset="0"/>
                <a:cs typeface="Arial" panose="020B0604020202020204" pitchFamily="34" charset="0"/>
              </a:rPr>
              <a:t>	• Edge Devices</a:t>
            </a:r>
          </a:p>
          <a:p>
            <a:r>
              <a:rPr lang="en-US">
                <a:latin typeface="Arial" panose="020B0604020202020204" pitchFamily="34" charset="0"/>
                <a:cs typeface="Arial" panose="020B0604020202020204" pitchFamily="34" charset="0"/>
              </a:rPr>
              <a:t> 	• Cloud Based SaaS application </a:t>
            </a:r>
          </a:p>
          <a:p>
            <a:r>
              <a:rPr lang="en-US">
                <a:latin typeface="Arial" panose="020B0604020202020204" pitchFamily="34" charset="0"/>
                <a:cs typeface="Arial" panose="020B0604020202020204" pitchFamily="34" charset="0"/>
              </a:rPr>
              <a:t>	• On Perm operational system</a:t>
            </a:r>
            <a:endParaRPr lang="en-IN">
              <a:latin typeface="Arial" panose="020B0604020202020204" pitchFamily="34" charset="0"/>
              <a:cs typeface="Arial" panose="020B0604020202020204" pitchFamily="34" charset="0"/>
            </a:endParaRPr>
          </a:p>
        </p:txBody>
      </p:sp>
      <p:sp>
        <p:nvSpPr>
          <p:cNvPr id="5" name="object 5"/>
          <p:cNvSpPr/>
          <p:nvPr/>
        </p:nvSpPr>
        <p:spPr>
          <a:xfrm>
            <a:off x="9411461" y="-126"/>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10110978" y="-126"/>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4002785" y="6542405"/>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4815078" y="6249797"/>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9"/>
          <p:cNvSpPr/>
          <p:nvPr/>
        </p:nvSpPr>
        <p:spPr>
          <a:xfrm>
            <a:off x="8900921" y="6542405"/>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Rectangle 10"/>
          <p:cNvSpPr/>
          <p:nvPr/>
        </p:nvSpPr>
        <p:spPr>
          <a:xfrm>
            <a:off x="76200" y="6553200"/>
            <a:ext cx="457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10937240" y="6629400"/>
            <a:ext cx="102616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1052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3" name="Google Shape;313;gb4bce6b03b_3_396"/>
          <p:cNvSpPr txBox="1"/>
          <p:nvPr/>
        </p:nvSpPr>
        <p:spPr>
          <a:xfrm>
            <a:off x="0" y="2327988"/>
            <a:ext cx="30495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Three Key Challenges</a:t>
            </a:r>
            <a:endParaRPr sz="1300" b="1">
              <a:solidFill>
                <a:srgbClr val="FFFFFF"/>
              </a:solidFill>
              <a:latin typeface="Poppins"/>
              <a:ea typeface="Poppins"/>
              <a:cs typeface="Poppins"/>
              <a:sym typeface="Poppins"/>
            </a:endParaRPr>
          </a:p>
        </p:txBody>
      </p:sp>
      <p:sp>
        <p:nvSpPr>
          <p:cNvPr id="315" name="Google Shape;315;gb4bce6b03b_3_396"/>
          <p:cNvSpPr txBox="1"/>
          <p:nvPr/>
        </p:nvSpPr>
        <p:spPr>
          <a:xfrm>
            <a:off x="0" y="3443600"/>
            <a:ext cx="2543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Insight 1</a:t>
            </a:r>
            <a:endParaRPr sz="1300" b="1">
              <a:solidFill>
                <a:srgbClr val="FFFFFF"/>
              </a:solidFill>
              <a:latin typeface="Poppins"/>
              <a:ea typeface="Poppins"/>
              <a:cs typeface="Poppins"/>
              <a:sym typeface="Poppins"/>
            </a:endParaRPr>
          </a:p>
        </p:txBody>
      </p:sp>
      <p:sp>
        <p:nvSpPr>
          <p:cNvPr id="316" name="Google Shape;316;gb4bce6b03b_3_396"/>
          <p:cNvSpPr txBox="1"/>
          <p:nvPr/>
        </p:nvSpPr>
        <p:spPr>
          <a:xfrm>
            <a:off x="0" y="4037463"/>
            <a:ext cx="2403000" cy="3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Insight 2</a:t>
            </a:r>
            <a:endParaRPr sz="1300" b="1">
              <a:solidFill>
                <a:srgbClr val="FFFFFF"/>
              </a:solidFill>
              <a:latin typeface="Poppins"/>
              <a:ea typeface="Poppins"/>
              <a:cs typeface="Poppins"/>
              <a:sym typeface="Poppins"/>
            </a:endParaRPr>
          </a:p>
        </p:txBody>
      </p:sp>
      <p:sp>
        <p:nvSpPr>
          <p:cNvPr id="317" name="Google Shape;317;gb4bce6b03b_3_396"/>
          <p:cNvSpPr txBox="1"/>
          <p:nvPr/>
        </p:nvSpPr>
        <p:spPr>
          <a:xfrm>
            <a:off x="14050" y="4640200"/>
            <a:ext cx="22065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Insight 3</a:t>
            </a:r>
            <a:endParaRPr sz="1300" b="1">
              <a:solidFill>
                <a:srgbClr val="FFFFFF"/>
              </a:solidFill>
              <a:latin typeface="Poppins"/>
              <a:ea typeface="Poppins"/>
              <a:cs typeface="Poppins"/>
              <a:sym typeface="Poppins"/>
            </a:endParaRPr>
          </a:p>
        </p:txBody>
      </p:sp>
      <p:sp>
        <p:nvSpPr>
          <p:cNvPr id="318" name="Google Shape;318;gb4bce6b03b_3_396"/>
          <p:cNvSpPr txBox="1"/>
          <p:nvPr/>
        </p:nvSpPr>
        <p:spPr>
          <a:xfrm>
            <a:off x="14050" y="5235950"/>
            <a:ext cx="22065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Connecting Everything</a:t>
            </a:r>
            <a:endParaRPr sz="1300" b="1">
              <a:solidFill>
                <a:srgbClr val="FFFFFF"/>
              </a:solidFill>
              <a:latin typeface="Poppins"/>
              <a:ea typeface="Poppins"/>
              <a:cs typeface="Poppins"/>
              <a:sym typeface="Poppins"/>
            </a:endParaRPr>
          </a:p>
        </p:txBody>
      </p:sp>
      <p:sp>
        <p:nvSpPr>
          <p:cNvPr id="320" name="Google Shape;320;gb4bce6b03b_3_396"/>
          <p:cNvSpPr txBox="1"/>
          <p:nvPr/>
        </p:nvSpPr>
        <p:spPr>
          <a:xfrm>
            <a:off x="14050" y="6352075"/>
            <a:ext cx="22065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 Conclusion</a:t>
            </a:r>
            <a:endParaRPr sz="1300" b="1">
              <a:solidFill>
                <a:srgbClr val="FFFFFF"/>
              </a:solidFill>
              <a:latin typeface="Poppins"/>
              <a:ea typeface="Poppins"/>
              <a:cs typeface="Poppins"/>
              <a:sym typeface="Poppins"/>
            </a:endParaRPr>
          </a:p>
        </p:txBody>
      </p:sp>
      <p:sp>
        <p:nvSpPr>
          <p:cNvPr id="321" name="Google Shape;321;gb4bce6b03b_3_396"/>
          <p:cNvSpPr txBox="1"/>
          <p:nvPr/>
        </p:nvSpPr>
        <p:spPr>
          <a:xfrm>
            <a:off x="3571875" y="2451200"/>
            <a:ext cx="7652700" cy="18753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Calibri"/>
              <a:buChar char="●"/>
            </a:pPr>
            <a:r>
              <a:rPr lang="en-US" sz="2000" b="1">
                <a:latin typeface="Calibri"/>
                <a:ea typeface="Calibri"/>
                <a:cs typeface="Calibri"/>
                <a:sym typeface="Calibri"/>
              </a:rPr>
              <a:t>The first step for many organizations is simply to use devices to automate the collection and preprocessing of large amounts of data lead to next levels of sophistication in the areas of response, prediction, and autonomy.</a:t>
            </a: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b="1">
                <a:latin typeface="Calibri"/>
                <a:ea typeface="Calibri"/>
                <a:cs typeface="Calibri"/>
                <a:sym typeface="Calibri"/>
              </a:rPr>
              <a:t>Industrial companies use sensors and computing for predictive maintenance, worker safety and operational efficiency, detecting changes in performance to keep machinery humming and intercept problems before they cause failures in near real time. </a:t>
            </a: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b="1">
                <a:latin typeface="Calibri"/>
                <a:ea typeface="Calibri"/>
                <a:cs typeface="Calibri"/>
                <a:sym typeface="Calibri"/>
              </a:rPr>
              <a:t>Cross-pollination  of information technology and Operation Technology cooperate to expertise leading to both innovation and greater efficiency. </a:t>
            </a: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p:txBody>
      </p:sp>
      <p:pic>
        <p:nvPicPr>
          <p:cNvPr id="322" name="Google Shape;322;gb4bce6b03b_3_396"/>
          <p:cNvPicPr preferRelativeResize="0"/>
          <p:nvPr/>
        </p:nvPicPr>
        <p:blipFill>
          <a:blip r:embed="rId3">
            <a:alphaModFix/>
          </a:blip>
          <a:stretch>
            <a:fillRect/>
          </a:stretch>
        </p:blipFill>
        <p:spPr>
          <a:xfrm>
            <a:off x="2898110" y="475375"/>
            <a:ext cx="9100850" cy="1784592"/>
          </a:xfrm>
          <a:prstGeom prst="rect">
            <a:avLst/>
          </a:prstGeom>
          <a:noFill/>
          <a:ln>
            <a:noFill/>
          </a:ln>
        </p:spPr>
      </p:pic>
      <p:grpSp>
        <p:nvGrpSpPr>
          <p:cNvPr id="16" name="object 2"/>
          <p:cNvGrpSpPr/>
          <p:nvPr/>
        </p:nvGrpSpPr>
        <p:grpSpPr>
          <a:xfrm>
            <a:off x="-13837" y="0"/>
            <a:ext cx="2376038" cy="6858000"/>
            <a:chOff x="0" y="0"/>
            <a:chExt cx="2514600" cy="8641080"/>
          </a:xfrm>
          <a:solidFill>
            <a:srgbClr val="7030A0"/>
          </a:solidFill>
        </p:grpSpPr>
        <p:sp>
          <p:nvSpPr>
            <p:cNvPr id="17"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p:spPr>
          <p:txBody>
            <a:bodyPr wrap="square" lIns="0" tIns="0" rIns="0" bIns="0" rtlCol="0"/>
            <a:lstStyle/>
            <a:p>
              <a:endParaRPr sz="1400"/>
            </a:p>
          </p:txBody>
        </p:sp>
        <p:sp>
          <p:nvSpPr>
            <p:cNvPr id="18" name="object 4"/>
            <p:cNvSpPr/>
            <p:nvPr/>
          </p:nvSpPr>
          <p:spPr>
            <a:xfrm>
              <a:off x="0" y="1413150"/>
              <a:ext cx="250445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grpFill/>
            <a:ln>
              <a:solidFill>
                <a:srgbClr val="7030A0"/>
              </a:solidFill>
            </a:ln>
          </p:spPr>
          <p:txBody>
            <a:bodyPr wrap="square" lIns="0" tIns="0" rIns="0" bIns="0" rtlCol="0"/>
            <a:lstStyle/>
            <a:p>
              <a:endParaRPr sz="1400"/>
            </a:p>
          </p:txBody>
        </p:sp>
      </p:grpSp>
      <p:sp>
        <p:nvSpPr>
          <p:cNvPr id="19"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20"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21" name="object 18"/>
          <p:cNvSpPr txBox="1"/>
          <p:nvPr/>
        </p:nvSpPr>
        <p:spPr>
          <a:xfrm>
            <a:off x="184055" y="2696651"/>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22" name="object 19"/>
          <p:cNvSpPr txBox="1"/>
          <p:nvPr/>
        </p:nvSpPr>
        <p:spPr>
          <a:xfrm>
            <a:off x="184055" y="3215370"/>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1</a:t>
            </a:r>
            <a:endParaRPr sz="1400">
              <a:cs typeface="Aharoni"/>
            </a:endParaRPr>
          </a:p>
        </p:txBody>
      </p:sp>
      <p:sp>
        <p:nvSpPr>
          <p:cNvPr id="23"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10">
                <a:solidFill>
                  <a:srgbClr val="FFFFFF"/>
                </a:solidFill>
                <a:cs typeface="Aharoni"/>
              </a:rPr>
              <a:t>2</a:t>
            </a:r>
            <a:endParaRPr sz="1400">
              <a:cs typeface="Aharoni"/>
            </a:endParaRPr>
          </a:p>
        </p:txBody>
      </p:sp>
      <p:sp>
        <p:nvSpPr>
          <p:cNvPr id="24"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3</a:t>
            </a:r>
            <a:endParaRPr sz="1400">
              <a:cs typeface="Aharoni"/>
            </a:endParaRPr>
          </a:p>
        </p:txBody>
      </p:sp>
      <p:sp>
        <p:nvSpPr>
          <p:cNvPr id="25" name="Rectangle 24"/>
          <p:cNvSpPr/>
          <p:nvPr/>
        </p:nvSpPr>
        <p:spPr>
          <a:xfrm>
            <a:off x="-13515" y="4694186"/>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bject 23"/>
          <p:cNvSpPr txBox="1"/>
          <p:nvPr/>
        </p:nvSpPr>
        <p:spPr>
          <a:xfrm>
            <a:off x="184054" y="528839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28" name="Rectangle 27"/>
          <p:cNvSpPr/>
          <p:nvPr/>
        </p:nvSpPr>
        <p:spPr>
          <a:xfrm>
            <a:off x="75654" y="1110151"/>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26" name="object 22"/>
          <p:cNvSpPr txBox="1"/>
          <p:nvPr/>
        </p:nvSpPr>
        <p:spPr>
          <a:xfrm>
            <a:off x="481138" y="4769526"/>
            <a:ext cx="1546905" cy="457176"/>
          </a:xfrm>
          <a:prstGeom prst="rect">
            <a:avLst/>
          </a:prstGeom>
        </p:spPr>
        <p:txBody>
          <a:bodyPr vert="horz" wrap="square" lIns="0" tIns="13335" rIns="0" bIns="0" rtlCol="0">
            <a:spAutoFit/>
          </a:bodyPr>
          <a:lstStyle/>
          <a:p>
            <a:pPr marL="12700" lvl="0">
              <a:spcBef>
                <a:spcPts val="105"/>
              </a:spcBef>
            </a:pPr>
            <a:r>
              <a:rPr lang="en-US" sz="1400" b="1">
                <a:ea typeface="Poppins"/>
                <a:cs typeface="Poppins"/>
                <a:sym typeface="Poppins"/>
              </a:rPr>
              <a:t>Edge in Action</a:t>
            </a:r>
          </a:p>
          <a:p>
            <a:pPr marL="12700">
              <a:lnSpc>
                <a:spcPct val="100000"/>
              </a:lnSpc>
              <a:spcBef>
                <a:spcPts val="105"/>
              </a:spcBef>
            </a:pPr>
            <a:endParaRPr sz="1400">
              <a:cs typeface="Aharoni"/>
            </a:endParaRPr>
          </a:p>
        </p:txBody>
      </p:sp>
      <p:sp>
        <p:nvSpPr>
          <p:cNvPr id="30" name="Rectangle 29"/>
          <p:cNvSpPr/>
          <p:nvPr/>
        </p:nvSpPr>
        <p:spPr>
          <a:xfrm>
            <a:off x="10937240" y="6629400"/>
            <a:ext cx="102616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0" y="-11062"/>
            <a:ext cx="2453861" cy="6869061"/>
          </a:xfrm>
          <a:prstGeom prst="rect">
            <a:avLst/>
          </a:prstGeom>
        </p:spPr>
      </p:pic>
      <p:sp>
        <p:nvSpPr>
          <p:cNvPr id="31" name="object 16"/>
          <p:cNvSpPr txBox="1"/>
          <p:nvPr/>
        </p:nvSpPr>
        <p:spPr>
          <a:xfrm>
            <a:off x="198247" y="1671679"/>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32" name="object 17"/>
          <p:cNvSpPr txBox="1"/>
          <p:nvPr/>
        </p:nvSpPr>
        <p:spPr>
          <a:xfrm>
            <a:off x="198247" y="2213909"/>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33" name="object 18"/>
          <p:cNvSpPr txBox="1"/>
          <p:nvPr/>
        </p:nvSpPr>
        <p:spPr>
          <a:xfrm>
            <a:off x="198247" y="3201905"/>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34" name="object 19"/>
          <p:cNvSpPr txBox="1"/>
          <p:nvPr/>
        </p:nvSpPr>
        <p:spPr>
          <a:xfrm>
            <a:off x="207772" y="3676503"/>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1</a:t>
            </a:r>
            <a:endParaRPr sz="1400">
              <a:cs typeface="Aharoni"/>
            </a:endParaRPr>
          </a:p>
        </p:txBody>
      </p:sp>
      <p:sp>
        <p:nvSpPr>
          <p:cNvPr id="35" name="object 20"/>
          <p:cNvSpPr txBox="1"/>
          <p:nvPr/>
        </p:nvSpPr>
        <p:spPr>
          <a:xfrm>
            <a:off x="198247" y="4157159"/>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a:t>
            </a:r>
            <a:r>
              <a:rPr lang="en-IN" sz="1400" b="1" spc="-10">
                <a:solidFill>
                  <a:srgbClr val="FFFFFF"/>
                </a:solidFill>
                <a:cs typeface="Aharoni"/>
              </a:rPr>
              <a:t>2</a:t>
            </a:r>
            <a:endParaRPr sz="1400">
              <a:cs typeface="Aharoni"/>
            </a:endParaRPr>
          </a:p>
        </p:txBody>
      </p:sp>
      <p:sp>
        <p:nvSpPr>
          <p:cNvPr id="36" name="object 21"/>
          <p:cNvSpPr txBox="1"/>
          <p:nvPr/>
        </p:nvSpPr>
        <p:spPr>
          <a:xfrm>
            <a:off x="198247" y="4653808"/>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3</a:t>
            </a:r>
            <a:endParaRPr sz="1400">
              <a:cs typeface="Aharoni"/>
            </a:endParaRPr>
          </a:p>
        </p:txBody>
      </p:sp>
      <p:sp>
        <p:nvSpPr>
          <p:cNvPr id="37" name="Rectangle 36"/>
          <p:cNvSpPr/>
          <p:nvPr/>
        </p:nvSpPr>
        <p:spPr>
          <a:xfrm>
            <a:off x="0" y="5063881"/>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bject 23"/>
          <p:cNvSpPr txBox="1"/>
          <p:nvPr/>
        </p:nvSpPr>
        <p:spPr>
          <a:xfrm>
            <a:off x="198247" y="560906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40" name="Rectangle 39"/>
          <p:cNvSpPr/>
          <p:nvPr/>
        </p:nvSpPr>
        <p:spPr>
          <a:xfrm>
            <a:off x="110709" y="1110150"/>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41" name="object 18"/>
          <p:cNvSpPr txBox="1"/>
          <p:nvPr/>
        </p:nvSpPr>
        <p:spPr>
          <a:xfrm>
            <a:off x="198247" y="2704246"/>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Our Aim</a:t>
            </a:r>
          </a:p>
        </p:txBody>
      </p:sp>
      <p:sp>
        <p:nvSpPr>
          <p:cNvPr id="38" name="object 22"/>
          <p:cNvSpPr txBox="1"/>
          <p:nvPr/>
        </p:nvSpPr>
        <p:spPr>
          <a:xfrm>
            <a:off x="488329" y="5127962"/>
            <a:ext cx="1546905" cy="457176"/>
          </a:xfrm>
          <a:prstGeom prst="rect">
            <a:avLst/>
          </a:prstGeom>
        </p:spPr>
        <p:txBody>
          <a:bodyPr vert="horz" wrap="square" lIns="0" tIns="13335" rIns="0" bIns="0" rtlCol="0">
            <a:spAutoFit/>
          </a:bodyPr>
          <a:lstStyle/>
          <a:p>
            <a:pPr marL="12700" lvl="0">
              <a:spcBef>
                <a:spcPts val="105"/>
              </a:spcBef>
            </a:pPr>
            <a:r>
              <a:rPr lang="en-US" sz="1400" b="1">
                <a:ea typeface="Poppins"/>
                <a:cs typeface="Poppins"/>
                <a:sym typeface="Poppins"/>
              </a:rPr>
              <a:t>Edge in Action</a:t>
            </a:r>
          </a:p>
          <a:p>
            <a:pPr marL="12700">
              <a:lnSpc>
                <a:spcPct val="100000"/>
              </a:lnSpc>
              <a:spcBef>
                <a:spcPts val="105"/>
              </a:spcBef>
            </a:pPr>
            <a:endParaRPr sz="1400">
              <a:cs typeface="Aharoni"/>
            </a:endParaRPr>
          </a:p>
        </p:txBody>
      </p:sp>
    </p:spTree>
    <p:extLst>
      <p:ext uri="{BB962C8B-B14F-4D97-AF65-F5344CB8AC3E}">
        <p14:creationId xmlns:p14="http://schemas.microsoft.com/office/powerpoint/2010/main" val="60576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grpSp>
        <p:nvGrpSpPr>
          <p:cNvPr id="327" name="Google Shape;327;gb4afc62cec_0_7"/>
          <p:cNvGrpSpPr/>
          <p:nvPr/>
        </p:nvGrpSpPr>
        <p:grpSpPr>
          <a:xfrm>
            <a:off x="0" y="650"/>
            <a:ext cx="2343021" cy="6856697"/>
            <a:chOff x="0" y="0"/>
            <a:chExt cx="2085339" cy="8641080"/>
          </a:xfrm>
        </p:grpSpPr>
        <p:sp>
          <p:nvSpPr>
            <p:cNvPr id="328" name="Google Shape;328;gb4afc62cec_0_7"/>
            <p:cNvSpPr/>
            <p:nvPr/>
          </p:nvSpPr>
          <p:spPr>
            <a:xfrm>
              <a:off x="0" y="0"/>
              <a:ext cx="2085339" cy="8641080"/>
            </a:xfrm>
            <a:custGeom>
              <a:avLst/>
              <a:gdLst/>
              <a:ahLst/>
              <a:cxnLst/>
              <a:rect l="l" t="t" r="r" b="b"/>
              <a:pathLst>
                <a:path w="2085339" h="8641080" extrusionOk="0">
                  <a:moveTo>
                    <a:pt x="2084832" y="1792224"/>
                  </a:moveTo>
                  <a:lnTo>
                    <a:pt x="0" y="1792224"/>
                  </a:lnTo>
                  <a:lnTo>
                    <a:pt x="0" y="8641080"/>
                  </a:lnTo>
                  <a:lnTo>
                    <a:pt x="2084832" y="8641080"/>
                  </a:lnTo>
                  <a:lnTo>
                    <a:pt x="2084832" y="1792224"/>
                  </a:lnTo>
                  <a:close/>
                </a:path>
                <a:path w="2085339" h="8641080" extrusionOk="0">
                  <a:moveTo>
                    <a:pt x="2084832" y="0"/>
                  </a:moveTo>
                  <a:lnTo>
                    <a:pt x="0" y="0"/>
                  </a:lnTo>
                  <a:lnTo>
                    <a:pt x="0" y="1438656"/>
                  </a:lnTo>
                  <a:lnTo>
                    <a:pt x="2084832" y="1438656"/>
                  </a:lnTo>
                  <a:lnTo>
                    <a:pt x="2084832" y="0"/>
                  </a:lnTo>
                  <a:close/>
                </a:path>
              </a:pathLst>
            </a:custGeom>
            <a:solidFill>
              <a:srgbClr val="6F2F9F">
                <a:alpha val="827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28">
                <a:solidFill>
                  <a:schemeClr val="dk1"/>
                </a:solidFill>
                <a:latin typeface="Calibri"/>
                <a:ea typeface="Calibri"/>
                <a:cs typeface="Calibri"/>
                <a:sym typeface="Calibri"/>
              </a:endParaRPr>
            </a:p>
          </p:txBody>
        </p:sp>
        <p:sp>
          <p:nvSpPr>
            <p:cNvPr id="329" name="Google Shape;329;gb4afc62cec_0_7"/>
            <p:cNvSpPr/>
            <p:nvPr/>
          </p:nvSpPr>
          <p:spPr>
            <a:xfrm>
              <a:off x="0" y="1438658"/>
              <a:ext cx="2084918" cy="437696"/>
            </a:xfrm>
            <a:custGeom>
              <a:avLst/>
              <a:gdLst/>
              <a:ahLst/>
              <a:cxnLst/>
              <a:rect l="l" t="t" r="r" b="b"/>
              <a:pathLst>
                <a:path w="2074545" h="353694" extrusionOk="0">
                  <a:moveTo>
                    <a:pt x="2074164" y="0"/>
                  </a:moveTo>
                  <a:lnTo>
                    <a:pt x="0" y="0"/>
                  </a:lnTo>
                  <a:lnTo>
                    <a:pt x="0" y="353568"/>
                  </a:lnTo>
                  <a:lnTo>
                    <a:pt x="2074164" y="353568"/>
                  </a:lnTo>
                  <a:lnTo>
                    <a:pt x="2074164" y="0"/>
                  </a:lnTo>
                  <a:close/>
                </a:path>
              </a:pathLst>
            </a:custGeom>
            <a:solidFill>
              <a:srgbClr val="8853B0"/>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28">
                  <a:solidFill>
                    <a:srgbClr val="FFFFFF"/>
                  </a:solidFill>
                  <a:latin typeface="Calibri"/>
                  <a:ea typeface="Calibri"/>
                  <a:cs typeface="Calibri"/>
                  <a:sym typeface="Calibri"/>
                </a:rPr>
                <a:t>  </a:t>
              </a:r>
              <a:r>
                <a:rPr lang="en-US" sz="1428" b="1">
                  <a:solidFill>
                    <a:srgbClr val="FFFFFF"/>
                  </a:solidFill>
                  <a:latin typeface="Poppins"/>
                  <a:ea typeface="Poppins"/>
                  <a:cs typeface="Poppins"/>
                  <a:sym typeface="Poppins"/>
                </a:rPr>
                <a:t>Problem Statement</a:t>
              </a:r>
              <a:endParaRPr sz="1428" b="1">
                <a:solidFill>
                  <a:srgbClr val="FFFFFF"/>
                </a:solidFill>
                <a:latin typeface="Poppins"/>
                <a:ea typeface="Poppins"/>
                <a:cs typeface="Poppins"/>
                <a:sym typeface="Poppins"/>
              </a:endParaRPr>
            </a:p>
          </p:txBody>
        </p:sp>
      </p:grpSp>
      <p:sp>
        <p:nvSpPr>
          <p:cNvPr id="330" name="Google Shape;330;gb4afc62cec_0_7"/>
          <p:cNvSpPr txBox="1"/>
          <p:nvPr/>
        </p:nvSpPr>
        <p:spPr>
          <a:xfrm>
            <a:off x="-8100" y="1719313"/>
            <a:ext cx="3218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 Predicting  than reacting</a:t>
            </a:r>
            <a:endParaRPr sz="1300" b="1">
              <a:solidFill>
                <a:srgbClr val="FFFFFF"/>
              </a:solidFill>
              <a:latin typeface="Poppins"/>
              <a:ea typeface="Poppins"/>
              <a:cs typeface="Poppins"/>
              <a:sym typeface="Poppins"/>
            </a:endParaRPr>
          </a:p>
        </p:txBody>
      </p:sp>
      <p:sp>
        <p:nvSpPr>
          <p:cNvPr id="331" name="Google Shape;331;gb4afc62cec_0_7"/>
          <p:cNvSpPr txBox="1"/>
          <p:nvPr/>
        </p:nvSpPr>
        <p:spPr>
          <a:xfrm>
            <a:off x="0" y="2327988"/>
            <a:ext cx="30495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 Maintenance Architecture</a:t>
            </a:r>
            <a:endParaRPr sz="1300" b="1">
              <a:solidFill>
                <a:srgbClr val="FFFFFF"/>
              </a:solidFill>
              <a:latin typeface="Poppins"/>
              <a:ea typeface="Poppins"/>
              <a:cs typeface="Poppins"/>
              <a:sym typeface="Poppins"/>
            </a:endParaRPr>
          </a:p>
        </p:txBody>
      </p:sp>
      <p:sp>
        <p:nvSpPr>
          <p:cNvPr id="333" name="Google Shape;333;gb4afc62cec_0_7"/>
          <p:cNvSpPr txBox="1"/>
          <p:nvPr/>
        </p:nvSpPr>
        <p:spPr>
          <a:xfrm>
            <a:off x="0" y="3443600"/>
            <a:ext cx="2543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Steam </a:t>
            </a:r>
            <a:endParaRPr sz="1300" b="1">
              <a:solidFill>
                <a:srgbClr val="FFFFFF"/>
              </a:solidFill>
              <a:latin typeface="Poppins"/>
              <a:ea typeface="Poppins"/>
              <a:cs typeface="Poppins"/>
              <a:sym typeface="Poppins"/>
            </a:endParaRPr>
          </a:p>
        </p:txBody>
      </p:sp>
      <p:sp>
        <p:nvSpPr>
          <p:cNvPr id="334" name="Google Shape;334;gb4afc62cec_0_7"/>
          <p:cNvSpPr txBox="1"/>
          <p:nvPr/>
        </p:nvSpPr>
        <p:spPr>
          <a:xfrm>
            <a:off x="0" y="4037463"/>
            <a:ext cx="2403000" cy="3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Pneunatic</a:t>
            </a:r>
            <a:endParaRPr sz="1300" b="1">
              <a:solidFill>
                <a:srgbClr val="FFFFFF"/>
              </a:solidFill>
              <a:latin typeface="Poppins"/>
              <a:ea typeface="Poppins"/>
              <a:cs typeface="Poppins"/>
              <a:sym typeface="Poppins"/>
            </a:endParaRPr>
          </a:p>
        </p:txBody>
      </p:sp>
      <p:sp>
        <p:nvSpPr>
          <p:cNvPr id="335" name="Google Shape;335;gb4afc62cec_0_7"/>
          <p:cNvSpPr txBox="1"/>
          <p:nvPr/>
        </p:nvSpPr>
        <p:spPr>
          <a:xfrm>
            <a:off x="14050" y="4640200"/>
            <a:ext cx="22065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Vaccum</a:t>
            </a:r>
            <a:endParaRPr sz="1300" b="1">
              <a:solidFill>
                <a:srgbClr val="FFFFFF"/>
              </a:solidFill>
              <a:latin typeface="Poppins"/>
              <a:ea typeface="Poppins"/>
              <a:cs typeface="Poppins"/>
              <a:sym typeface="Poppins"/>
            </a:endParaRPr>
          </a:p>
        </p:txBody>
      </p:sp>
      <p:sp>
        <p:nvSpPr>
          <p:cNvPr id="336" name="Google Shape;336;gb4afc62cec_0_7"/>
          <p:cNvSpPr txBox="1"/>
          <p:nvPr/>
        </p:nvSpPr>
        <p:spPr>
          <a:xfrm>
            <a:off x="14050" y="5235950"/>
            <a:ext cx="22065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FFFFFF"/>
                </a:solidFill>
                <a:latin typeface="Poppins"/>
                <a:ea typeface="Poppins"/>
                <a:cs typeface="Poppins"/>
                <a:sym typeface="Poppins"/>
              </a:rPr>
              <a:t> IO Linkage</a:t>
            </a:r>
            <a:endParaRPr sz="1300" b="1">
              <a:solidFill>
                <a:srgbClr val="FFFFFF"/>
              </a:solidFill>
              <a:latin typeface="Poppins"/>
              <a:ea typeface="Poppins"/>
              <a:cs typeface="Poppins"/>
              <a:sym typeface="Poppins"/>
            </a:endParaRPr>
          </a:p>
        </p:txBody>
      </p:sp>
      <p:sp>
        <p:nvSpPr>
          <p:cNvPr id="338" name="Google Shape;338;gb4afc62cec_0_7"/>
          <p:cNvSpPr txBox="1"/>
          <p:nvPr/>
        </p:nvSpPr>
        <p:spPr>
          <a:xfrm>
            <a:off x="14050" y="6352075"/>
            <a:ext cx="2543700" cy="3936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latin typeface="Poppins"/>
                <a:ea typeface="Poppins"/>
                <a:cs typeface="Poppins"/>
                <a:sym typeface="Poppins"/>
              </a:rPr>
              <a:t> Conclusion</a:t>
            </a:r>
            <a:endParaRPr sz="1300" b="1">
              <a:latin typeface="Poppins"/>
              <a:ea typeface="Poppins"/>
              <a:cs typeface="Poppins"/>
              <a:sym typeface="Poppins"/>
            </a:endParaRPr>
          </a:p>
        </p:txBody>
      </p:sp>
      <p:pic>
        <p:nvPicPr>
          <p:cNvPr id="339" name="Google Shape;339;gb4afc62cec_0_7"/>
          <p:cNvPicPr preferRelativeResize="0"/>
          <p:nvPr/>
        </p:nvPicPr>
        <p:blipFill rotWithShape="1">
          <a:blip r:embed="rId3">
            <a:alphaModFix/>
          </a:blip>
          <a:srcRect t="4192" b="5644"/>
          <a:stretch/>
        </p:blipFill>
        <p:spPr>
          <a:xfrm>
            <a:off x="2935025" y="229250"/>
            <a:ext cx="8923350" cy="6376776"/>
          </a:xfrm>
          <a:prstGeom prst="rect">
            <a:avLst/>
          </a:prstGeom>
          <a:noFill/>
          <a:ln>
            <a:noFill/>
          </a:ln>
        </p:spPr>
      </p:pic>
      <p:grpSp>
        <p:nvGrpSpPr>
          <p:cNvPr id="15" name="object 2"/>
          <p:cNvGrpSpPr/>
          <p:nvPr/>
        </p:nvGrpSpPr>
        <p:grpSpPr>
          <a:xfrm>
            <a:off x="-13837" y="0"/>
            <a:ext cx="2376038" cy="6858000"/>
            <a:chOff x="0" y="0"/>
            <a:chExt cx="2514600" cy="8641080"/>
          </a:xfrm>
          <a:solidFill>
            <a:srgbClr val="7030A0"/>
          </a:solidFill>
        </p:grpSpPr>
        <p:sp>
          <p:nvSpPr>
            <p:cNvPr id="16"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p:spPr>
          <p:txBody>
            <a:bodyPr wrap="square" lIns="0" tIns="0" rIns="0" bIns="0" rtlCol="0"/>
            <a:lstStyle/>
            <a:p>
              <a:endParaRPr sz="1400"/>
            </a:p>
          </p:txBody>
        </p:sp>
        <p:sp>
          <p:nvSpPr>
            <p:cNvPr id="17" name="object 4"/>
            <p:cNvSpPr/>
            <p:nvPr/>
          </p:nvSpPr>
          <p:spPr>
            <a:xfrm>
              <a:off x="0" y="1438656"/>
              <a:ext cx="249430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grpFill/>
          </p:spPr>
          <p:txBody>
            <a:bodyPr wrap="square" lIns="0" tIns="0" rIns="0" bIns="0" rtlCol="0"/>
            <a:lstStyle/>
            <a:p>
              <a:endParaRPr sz="1400"/>
            </a:p>
          </p:txBody>
        </p:sp>
      </p:grpSp>
      <p:sp>
        <p:nvSpPr>
          <p:cNvPr id="18"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19"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20" name="object 18"/>
          <p:cNvSpPr txBox="1"/>
          <p:nvPr/>
        </p:nvSpPr>
        <p:spPr>
          <a:xfrm>
            <a:off x="184055" y="2696651"/>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21" name="object 19"/>
          <p:cNvSpPr txBox="1"/>
          <p:nvPr/>
        </p:nvSpPr>
        <p:spPr>
          <a:xfrm>
            <a:off x="184055" y="3215370"/>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1</a:t>
            </a:r>
            <a:endParaRPr sz="1400">
              <a:cs typeface="Aharoni"/>
            </a:endParaRPr>
          </a:p>
        </p:txBody>
      </p:sp>
      <p:sp>
        <p:nvSpPr>
          <p:cNvPr id="22"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10">
                <a:solidFill>
                  <a:srgbClr val="FFFFFF"/>
                </a:solidFill>
                <a:cs typeface="Aharoni"/>
              </a:rPr>
              <a:t>2</a:t>
            </a:r>
            <a:endParaRPr sz="1400">
              <a:cs typeface="Aharoni"/>
            </a:endParaRPr>
          </a:p>
        </p:txBody>
      </p:sp>
      <p:sp>
        <p:nvSpPr>
          <p:cNvPr id="23"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3</a:t>
            </a:r>
            <a:endParaRPr sz="1400">
              <a:cs typeface="Aharoni"/>
            </a:endParaRPr>
          </a:p>
        </p:txBody>
      </p:sp>
      <p:sp>
        <p:nvSpPr>
          <p:cNvPr id="24" name="Rectangle 23"/>
          <p:cNvSpPr/>
          <p:nvPr/>
        </p:nvSpPr>
        <p:spPr>
          <a:xfrm>
            <a:off x="0" y="5227407"/>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bject 22"/>
          <p:cNvSpPr txBox="1"/>
          <p:nvPr/>
        </p:nvSpPr>
        <p:spPr>
          <a:xfrm>
            <a:off x="172167" y="4770231"/>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27" name="Rectangle 26"/>
          <p:cNvSpPr/>
          <p:nvPr/>
        </p:nvSpPr>
        <p:spPr>
          <a:xfrm>
            <a:off x="75654" y="1110151"/>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26" name="object 23"/>
          <p:cNvSpPr txBox="1"/>
          <p:nvPr/>
        </p:nvSpPr>
        <p:spPr>
          <a:xfrm>
            <a:off x="436107" y="5305546"/>
            <a:ext cx="2284189" cy="228268"/>
          </a:xfrm>
          <a:prstGeom prst="rect">
            <a:avLst/>
          </a:prstGeom>
        </p:spPr>
        <p:txBody>
          <a:bodyPr vert="horz" wrap="square" lIns="0" tIns="12700" rIns="0" bIns="0" rtlCol="0">
            <a:spAutoFit/>
          </a:bodyPr>
          <a:lstStyle/>
          <a:p>
            <a:pPr lvl="0"/>
            <a:r>
              <a:rPr lang="en-US" sz="1400" b="1">
                <a:ea typeface="Poppins"/>
                <a:cs typeface="Poppins"/>
                <a:sym typeface="Poppins"/>
              </a:rPr>
              <a:t>Conclusion</a:t>
            </a:r>
          </a:p>
        </p:txBody>
      </p:sp>
      <p:sp>
        <p:nvSpPr>
          <p:cNvPr id="29" name="Rectangle 28"/>
          <p:cNvSpPr/>
          <p:nvPr/>
        </p:nvSpPr>
        <p:spPr>
          <a:xfrm>
            <a:off x="10937240" y="6629400"/>
            <a:ext cx="102616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0" y="-11062"/>
            <a:ext cx="2453861" cy="6869061"/>
          </a:xfrm>
          <a:prstGeom prst="rect">
            <a:avLst/>
          </a:prstGeom>
        </p:spPr>
      </p:pic>
      <p:sp>
        <p:nvSpPr>
          <p:cNvPr id="30" name="object 16"/>
          <p:cNvSpPr txBox="1"/>
          <p:nvPr/>
        </p:nvSpPr>
        <p:spPr>
          <a:xfrm>
            <a:off x="198247" y="1671679"/>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31" name="object 17"/>
          <p:cNvSpPr txBox="1"/>
          <p:nvPr/>
        </p:nvSpPr>
        <p:spPr>
          <a:xfrm>
            <a:off x="198247" y="2213909"/>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32" name="object 18"/>
          <p:cNvSpPr txBox="1"/>
          <p:nvPr/>
        </p:nvSpPr>
        <p:spPr>
          <a:xfrm>
            <a:off x="198247" y="3201905"/>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33" name="object 19"/>
          <p:cNvSpPr txBox="1"/>
          <p:nvPr/>
        </p:nvSpPr>
        <p:spPr>
          <a:xfrm>
            <a:off x="207772" y="3676503"/>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1</a:t>
            </a:r>
            <a:endParaRPr sz="1400">
              <a:cs typeface="Aharoni"/>
            </a:endParaRPr>
          </a:p>
        </p:txBody>
      </p:sp>
      <p:sp>
        <p:nvSpPr>
          <p:cNvPr id="34" name="object 20"/>
          <p:cNvSpPr txBox="1"/>
          <p:nvPr/>
        </p:nvSpPr>
        <p:spPr>
          <a:xfrm>
            <a:off x="198247" y="4157159"/>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a:t>
            </a:r>
            <a:r>
              <a:rPr lang="en-IN" sz="1400" b="1" spc="-10">
                <a:solidFill>
                  <a:srgbClr val="FFFFFF"/>
                </a:solidFill>
                <a:cs typeface="Aharoni"/>
              </a:rPr>
              <a:t>2</a:t>
            </a:r>
            <a:endParaRPr sz="1400">
              <a:cs typeface="Aharoni"/>
            </a:endParaRPr>
          </a:p>
        </p:txBody>
      </p:sp>
      <p:sp>
        <p:nvSpPr>
          <p:cNvPr id="35" name="object 21"/>
          <p:cNvSpPr txBox="1"/>
          <p:nvPr/>
        </p:nvSpPr>
        <p:spPr>
          <a:xfrm>
            <a:off x="198247" y="4653808"/>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3</a:t>
            </a:r>
            <a:endParaRPr sz="1400">
              <a:cs typeface="Aharoni"/>
            </a:endParaRPr>
          </a:p>
        </p:txBody>
      </p:sp>
      <p:sp>
        <p:nvSpPr>
          <p:cNvPr id="36" name="Rectangle 35"/>
          <p:cNvSpPr/>
          <p:nvPr/>
        </p:nvSpPr>
        <p:spPr>
          <a:xfrm>
            <a:off x="-18721" y="5533814"/>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bject 22"/>
          <p:cNvSpPr txBox="1"/>
          <p:nvPr/>
        </p:nvSpPr>
        <p:spPr>
          <a:xfrm>
            <a:off x="201973" y="5128406"/>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38" name="object 23"/>
          <p:cNvSpPr txBox="1"/>
          <p:nvPr/>
        </p:nvSpPr>
        <p:spPr>
          <a:xfrm>
            <a:off x="491651" y="5617894"/>
            <a:ext cx="2284189" cy="228268"/>
          </a:xfrm>
          <a:prstGeom prst="rect">
            <a:avLst/>
          </a:prstGeom>
        </p:spPr>
        <p:txBody>
          <a:bodyPr vert="horz" wrap="square" lIns="0" tIns="12700" rIns="0" bIns="0" rtlCol="0">
            <a:spAutoFit/>
          </a:bodyPr>
          <a:lstStyle/>
          <a:p>
            <a:pPr lvl="0"/>
            <a:r>
              <a:rPr lang="en-US" sz="1400" b="1">
                <a:ea typeface="Poppins"/>
                <a:cs typeface="Poppins"/>
                <a:sym typeface="Poppins"/>
              </a:rPr>
              <a:t>Conclusion</a:t>
            </a:r>
          </a:p>
        </p:txBody>
      </p:sp>
      <p:sp>
        <p:nvSpPr>
          <p:cNvPr id="39" name="Rectangle 38"/>
          <p:cNvSpPr/>
          <p:nvPr/>
        </p:nvSpPr>
        <p:spPr>
          <a:xfrm>
            <a:off x="120573" y="1137784"/>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40" name="object 18"/>
          <p:cNvSpPr txBox="1"/>
          <p:nvPr/>
        </p:nvSpPr>
        <p:spPr>
          <a:xfrm>
            <a:off x="198247" y="2704246"/>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Our Aim</a:t>
            </a:r>
          </a:p>
        </p:txBody>
      </p:sp>
    </p:spTree>
    <p:extLst>
      <p:ext uri="{BB962C8B-B14F-4D97-AF65-F5344CB8AC3E}">
        <p14:creationId xmlns:p14="http://schemas.microsoft.com/office/powerpoint/2010/main" val="38929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9" name="Rectangle 8"/>
          <p:cNvSpPr/>
          <p:nvPr/>
        </p:nvSpPr>
        <p:spPr>
          <a:xfrm>
            <a:off x="76200" y="6553200"/>
            <a:ext cx="457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10937240" y="6629400"/>
            <a:ext cx="102616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bject 10"/>
          <p:cNvSpPr txBox="1">
            <a:spLocks/>
          </p:cNvSpPr>
          <p:nvPr/>
        </p:nvSpPr>
        <p:spPr>
          <a:xfrm>
            <a:off x="629601" y="2523648"/>
            <a:ext cx="5824855" cy="695960"/>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4400" i="1" kern="0" spc="-5">
                <a:solidFill>
                  <a:srgbClr val="FFFFFF"/>
                </a:solidFill>
                <a:latin typeface="Arial"/>
                <a:cs typeface="Arial"/>
              </a:rPr>
              <a:t>Thank</a:t>
            </a:r>
            <a:r>
              <a:rPr lang="en-IN" sz="4400" i="1" kern="0" spc="-95">
                <a:solidFill>
                  <a:srgbClr val="FFFFFF"/>
                </a:solidFill>
                <a:latin typeface="Arial"/>
                <a:cs typeface="Arial"/>
              </a:rPr>
              <a:t> </a:t>
            </a:r>
            <a:r>
              <a:rPr lang="en-IN" sz="4400" i="1" kern="0" spc="-65">
                <a:solidFill>
                  <a:srgbClr val="FFFFFF"/>
                </a:solidFill>
                <a:latin typeface="Arial"/>
                <a:cs typeface="Arial"/>
              </a:rPr>
              <a:t>You!</a:t>
            </a:r>
            <a:r>
              <a:rPr lang="en-IN" sz="4400" i="1" kern="0" spc="-15">
                <a:solidFill>
                  <a:srgbClr val="FFFFFF"/>
                </a:solidFill>
                <a:latin typeface="Arial"/>
                <a:cs typeface="Arial"/>
              </a:rPr>
              <a:t> </a:t>
            </a:r>
            <a:r>
              <a:rPr lang="en-IN" sz="4400" i="1" kern="0" spc="-5">
                <a:solidFill>
                  <a:srgbClr val="FFFFFF"/>
                </a:solidFill>
                <a:latin typeface="Arial"/>
                <a:cs typeface="Arial"/>
              </a:rPr>
              <a:t>Questions?</a:t>
            </a:r>
            <a:endParaRPr lang="en-IN" sz="4400" kern="0">
              <a:solidFill>
                <a:sysClr val="windowText" lastClr="000000"/>
              </a:solidFill>
              <a:latin typeface="Arial"/>
              <a:cs typeface="Arial"/>
            </a:endParaRPr>
          </a:p>
        </p:txBody>
      </p:sp>
      <p:sp>
        <p:nvSpPr>
          <p:cNvPr id="3" name="object 5"/>
          <p:cNvSpPr/>
          <p:nvPr/>
        </p:nvSpPr>
        <p:spPr>
          <a:xfrm>
            <a:off x="9411461" y="-126"/>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6"/>
          <p:cNvSpPr/>
          <p:nvPr/>
        </p:nvSpPr>
        <p:spPr>
          <a:xfrm>
            <a:off x="10110978" y="-126"/>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7"/>
          <p:cNvSpPr/>
          <p:nvPr/>
        </p:nvSpPr>
        <p:spPr>
          <a:xfrm>
            <a:off x="4002785" y="6542405"/>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8"/>
          <p:cNvSpPr/>
          <p:nvPr/>
        </p:nvSpPr>
        <p:spPr>
          <a:xfrm>
            <a:off x="4815078" y="6249797"/>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9"/>
          <p:cNvSpPr/>
          <p:nvPr/>
        </p:nvSpPr>
        <p:spPr>
          <a:xfrm>
            <a:off x="8900921" y="6542405"/>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18" name="object 5"/>
          <p:cNvGrpSpPr/>
          <p:nvPr/>
        </p:nvGrpSpPr>
        <p:grpSpPr>
          <a:xfrm>
            <a:off x="4" y="-126"/>
            <a:ext cx="12191996" cy="6857997"/>
            <a:chOff x="0" y="1"/>
            <a:chExt cx="9143997" cy="5143498"/>
          </a:xfrm>
        </p:grpSpPr>
        <p:pic>
          <p:nvPicPr>
            <p:cNvPr id="19" name="object 6"/>
            <p:cNvPicPr/>
            <p:nvPr/>
          </p:nvPicPr>
          <p:blipFill>
            <a:blip r:embed="rId3" cstate="print"/>
            <a:stretch>
              <a:fillRect/>
            </a:stretch>
          </p:blipFill>
          <p:spPr>
            <a:xfrm>
              <a:off x="7832969" y="622274"/>
              <a:ext cx="895393" cy="472373"/>
            </a:xfrm>
            <a:prstGeom prst="rect">
              <a:avLst/>
            </a:prstGeom>
          </p:spPr>
        </p:pic>
        <p:pic>
          <p:nvPicPr>
            <p:cNvPr id="20" name="object 7"/>
            <p:cNvPicPr/>
            <p:nvPr/>
          </p:nvPicPr>
          <p:blipFill>
            <a:blip r:embed="rId4" cstate="print"/>
            <a:stretch>
              <a:fillRect/>
            </a:stretch>
          </p:blipFill>
          <p:spPr>
            <a:xfrm>
              <a:off x="0" y="1"/>
              <a:ext cx="9143997" cy="5143498"/>
            </a:xfrm>
            <a:prstGeom prst="rect">
              <a:avLst/>
            </a:prstGeom>
          </p:spPr>
        </p:pic>
        <p:sp>
          <p:nvSpPr>
            <p:cNvPr id="21" name="object 9"/>
            <p:cNvSpPr/>
            <p:nvPr/>
          </p:nvSpPr>
          <p:spPr>
            <a:xfrm>
              <a:off x="558470" y="428466"/>
              <a:ext cx="8152130" cy="0"/>
            </a:xfrm>
            <a:custGeom>
              <a:avLst/>
              <a:gdLst/>
              <a:ahLst/>
              <a:cxnLst/>
              <a:rect l="l" t="t" r="r" b="b"/>
              <a:pathLst>
                <a:path w="8152130">
                  <a:moveTo>
                    <a:pt x="0" y="0"/>
                  </a:moveTo>
                  <a:lnTo>
                    <a:pt x="8151998" y="1"/>
                  </a:lnTo>
                </a:path>
              </a:pathLst>
            </a:custGeom>
            <a:ln w="76199">
              <a:solidFill>
                <a:srgbClr val="FFFFFF"/>
              </a:solidFill>
            </a:ln>
          </p:spPr>
          <p:txBody>
            <a:bodyPr wrap="square" lIns="0" tIns="0" rIns="0" bIns="0" rtlCol="0"/>
            <a:lstStyle/>
            <a:p>
              <a:endParaRPr sz="2400"/>
            </a:p>
          </p:txBody>
        </p:sp>
      </p:grpSp>
      <p:sp>
        <p:nvSpPr>
          <p:cNvPr id="22" name="object 10"/>
          <p:cNvSpPr txBox="1">
            <a:spLocks/>
          </p:cNvSpPr>
          <p:nvPr/>
        </p:nvSpPr>
        <p:spPr>
          <a:xfrm>
            <a:off x="629601" y="3385978"/>
            <a:ext cx="7766473" cy="919974"/>
          </a:xfrm>
          <a:prstGeom prst="rect">
            <a:avLst/>
          </a:prstGeom>
        </p:spPr>
        <p:txBody>
          <a:bodyPr vert="horz" wrap="square" lIns="0" tIns="16933" rIns="0" bIns="0" rtlCol="0">
            <a:spAutoFit/>
          </a:bodyPr>
          <a:lstStyle>
            <a:lvl1pPr>
              <a:defRPr>
                <a:latin typeface="+mj-lt"/>
                <a:ea typeface="+mj-ea"/>
                <a:cs typeface="+mj-cs"/>
              </a:defRPr>
            </a:lvl1pPr>
          </a:lstStyle>
          <a:p>
            <a:pPr marL="16933">
              <a:spcBef>
                <a:spcPts val="133"/>
              </a:spcBef>
            </a:pPr>
            <a:r>
              <a:rPr lang="en-IN" sz="5867" i="1" kern="0" spc="-7">
                <a:solidFill>
                  <a:srgbClr val="FFFFFF"/>
                </a:solidFill>
                <a:latin typeface="Arial"/>
                <a:cs typeface="Arial"/>
              </a:rPr>
              <a:t>Thank</a:t>
            </a:r>
            <a:r>
              <a:rPr lang="en-IN" sz="5867" i="1" kern="0" spc="-127">
                <a:solidFill>
                  <a:srgbClr val="FFFFFF"/>
                </a:solidFill>
                <a:latin typeface="Arial"/>
                <a:cs typeface="Arial"/>
              </a:rPr>
              <a:t> </a:t>
            </a:r>
            <a:r>
              <a:rPr lang="en-IN" sz="5867" i="1" kern="0" spc="-87">
                <a:solidFill>
                  <a:srgbClr val="FFFFFF"/>
                </a:solidFill>
                <a:latin typeface="Arial"/>
                <a:cs typeface="Arial"/>
              </a:rPr>
              <a:t>You!</a:t>
            </a:r>
            <a:r>
              <a:rPr lang="en-IN" sz="5867" i="1" kern="0" spc="-20">
                <a:solidFill>
                  <a:srgbClr val="FFFFFF"/>
                </a:solidFill>
                <a:latin typeface="Arial"/>
                <a:cs typeface="Arial"/>
              </a:rPr>
              <a:t> </a:t>
            </a:r>
            <a:r>
              <a:rPr lang="en-IN" sz="5867" i="1" kern="0" spc="-7">
                <a:solidFill>
                  <a:srgbClr val="FFFFFF"/>
                </a:solidFill>
                <a:latin typeface="Arial"/>
                <a:cs typeface="Arial"/>
              </a:rPr>
              <a:t>Questions?</a:t>
            </a:r>
            <a:endParaRPr lang="en-IN" sz="5867" kern="0">
              <a:solidFill>
                <a:sysClr val="windowText" lastClr="000000"/>
              </a:solidFill>
              <a:latin typeface="Arial"/>
              <a:cs typeface="Arial"/>
            </a:endParaRPr>
          </a:p>
        </p:txBody>
      </p:sp>
      <p:sp>
        <p:nvSpPr>
          <p:cNvPr id="344" name="Google Shape;344;gb4bce6b03b_0_85"/>
          <p:cNvSpPr txBox="1"/>
          <p:nvPr/>
        </p:nvSpPr>
        <p:spPr>
          <a:xfrm>
            <a:off x="3520946" y="1132255"/>
            <a:ext cx="5672596" cy="12544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b="1">
              <a:latin typeface="Calibri"/>
              <a:ea typeface="Calibri"/>
              <a:cs typeface="Calibri"/>
              <a:sym typeface="Calibri"/>
            </a:endParaRPr>
          </a:p>
          <a:p>
            <a:pPr marL="0" lvl="0" indent="0" algn="l" rtl="0">
              <a:spcBef>
                <a:spcPts val="0"/>
              </a:spcBef>
              <a:spcAft>
                <a:spcPts val="0"/>
              </a:spcAft>
              <a:buNone/>
            </a:pPr>
            <a:r>
              <a:rPr lang="en-US" sz="1400" b="1">
                <a:solidFill>
                  <a:schemeClr val="bg1"/>
                </a:solidFill>
                <a:latin typeface="Calibri"/>
                <a:ea typeface="Calibri"/>
                <a:cs typeface="Calibri"/>
                <a:sym typeface="Calibri"/>
              </a:rPr>
              <a:t>We thank J &amp; J for such an enriching and learning case study challenge strengthening our practical real life ground knowledge webbed with IO. </a:t>
            </a:r>
            <a:endParaRPr sz="1400" b="1">
              <a:solidFill>
                <a:schemeClr val="bg1"/>
              </a:solidFill>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p:txBody>
      </p:sp>
      <p:sp>
        <p:nvSpPr>
          <p:cNvPr id="29" name="object 5"/>
          <p:cNvSpPr/>
          <p:nvPr/>
        </p:nvSpPr>
        <p:spPr>
          <a:xfrm>
            <a:off x="9579101" y="-126"/>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object 6"/>
          <p:cNvSpPr/>
          <p:nvPr/>
        </p:nvSpPr>
        <p:spPr>
          <a:xfrm>
            <a:off x="10278618" y="-126"/>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object 7"/>
          <p:cNvSpPr/>
          <p:nvPr/>
        </p:nvSpPr>
        <p:spPr>
          <a:xfrm>
            <a:off x="4170425" y="6542405"/>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8"/>
          <p:cNvSpPr/>
          <p:nvPr/>
        </p:nvSpPr>
        <p:spPr>
          <a:xfrm>
            <a:off x="4982718" y="6249797"/>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9"/>
          <p:cNvSpPr/>
          <p:nvPr/>
        </p:nvSpPr>
        <p:spPr>
          <a:xfrm>
            <a:off x="9068561" y="6542405"/>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10"/>
          <p:cNvSpPr/>
          <p:nvPr/>
        </p:nvSpPr>
        <p:spPr>
          <a:xfrm>
            <a:off x="209626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Rectangle 34"/>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5078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object 2"/>
          <p:cNvGrpSpPr/>
          <p:nvPr/>
        </p:nvGrpSpPr>
        <p:grpSpPr>
          <a:xfrm>
            <a:off x="-13837" y="0"/>
            <a:ext cx="2376038" cy="6858000"/>
            <a:chOff x="0" y="0"/>
            <a:chExt cx="2514600" cy="8641080"/>
          </a:xfrm>
          <a:solidFill>
            <a:srgbClr val="7030A0"/>
          </a:solidFill>
        </p:grpSpPr>
        <p:sp>
          <p:nvSpPr>
            <p:cNvPr id="51"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a:ln>
              <a:solidFill>
                <a:srgbClr val="7030A0"/>
              </a:solidFill>
            </a:ln>
          </p:spPr>
          <p:txBody>
            <a:bodyPr wrap="square" lIns="0" tIns="0" rIns="0" bIns="0" rtlCol="0"/>
            <a:lstStyle/>
            <a:p>
              <a:endParaRPr sz="1400"/>
            </a:p>
          </p:txBody>
        </p:sp>
        <p:sp>
          <p:nvSpPr>
            <p:cNvPr id="52" name="object 4"/>
            <p:cNvSpPr/>
            <p:nvPr/>
          </p:nvSpPr>
          <p:spPr>
            <a:xfrm>
              <a:off x="3469" y="1415616"/>
              <a:ext cx="251113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grpFill/>
            <a:ln>
              <a:solidFill>
                <a:srgbClr val="7030A0"/>
              </a:solidFill>
            </a:ln>
          </p:spPr>
          <p:txBody>
            <a:bodyPr wrap="square" lIns="0" tIns="0" rIns="0" bIns="0" rtlCol="0"/>
            <a:lstStyle/>
            <a:p>
              <a:endParaRPr sz="1400"/>
            </a:p>
          </p:txBody>
        </p:sp>
      </p:grpSp>
      <p:sp>
        <p:nvSpPr>
          <p:cNvPr id="53" name="object 5"/>
          <p:cNvSpPr txBox="1"/>
          <p:nvPr/>
        </p:nvSpPr>
        <p:spPr>
          <a:xfrm>
            <a:off x="172167" y="1141790"/>
            <a:ext cx="2065241" cy="228909"/>
          </a:xfrm>
          <a:prstGeom prst="rect">
            <a:avLst/>
          </a:prstGeom>
        </p:spPr>
        <p:txBody>
          <a:bodyPr vert="horz" wrap="square" lIns="0" tIns="13335" rIns="0" bIns="0" rtlCol="0">
            <a:spAutoFit/>
          </a:bodyPr>
          <a:lstStyle/>
          <a:p>
            <a:pPr marL="12700">
              <a:lnSpc>
                <a:spcPct val="100000"/>
              </a:lnSpc>
              <a:spcBef>
                <a:spcPts val="105"/>
              </a:spcBef>
            </a:pPr>
            <a:r>
              <a:rPr lang="en-IN" sz="1400" b="1">
                <a:solidFill>
                  <a:schemeClr val="bg1"/>
                </a:solidFill>
                <a:cs typeface="Aharoni"/>
              </a:rPr>
              <a:t>Business Case Details</a:t>
            </a:r>
            <a:endParaRPr sz="1400">
              <a:solidFill>
                <a:schemeClr val="bg1"/>
              </a:solidFill>
              <a:cs typeface="Aharoni"/>
            </a:endParaRPr>
          </a:p>
        </p:txBody>
      </p:sp>
      <p:sp>
        <p:nvSpPr>
          <p:cNvPr id="54"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55"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56" name="object 18"/>
          <p:cNvSpPr txBox="1"/>
          <p:nvPr/>
        </p:nvSpPr>
        <p:spPr>
          <a:xfrm>
            <a:off x="184055" y="2696651"/>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57" name="object 19"/>
          <p:cNvSpPr txBox="1"/>
          <p:nvPr/>
        </p:nvSpPr>
        <p:spPr>
          <a:xfrm>
            <a:off x="184055" y="3215370"/>
            <a:ext cx="1633220"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Implementation</a:t>
            </a:r>
            <a:endParaRPr sz="1400">
              <a:cs typeface="Aharoni"/>
            </a:endParaRPr>
          </a:p>
        </p:txBody>
      </p:sp>
      <p:sp>
        <p:nvSpPr>
          <p:cNvPr id="58"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sz="1400" b="1" spc="-10">
                <a:solidFill>
                  <a:srgbClr val="FFFFFF"/>
                </a:solidFill>
                <a:cs typeface="Aharoni"/>
              </a:rPr>
              <a:t>E</a:t>
            </a:r>
            <a:r>
              <a:rPr sz="1400" b="1" spc="-5">
                <a:solidFill>
                  <a:srgbClr val="FFFFFF"/>
                </a:solidFill>
                <a:cs typeface="Aharoni"/>
              </a:rPr>
              <a:t>na</a:t>
            </a:r>
            <a:r>
              <a:rPr sz="1400" b="1" spc="-10">
                <a:solidFill>
                  <a:srgbClr val="FFFFFF"/>
                </a:solidFill>
                <a:cs typeface="Aharoni"/>
              </a:rPr>
              <a:t>b</a:t>
            </a:r>
            <a:r>
              <a:rPr sz="1400" b="1">
                <a:solidFill>
                  <a:srgbClr val="FFFFFF"/>
                </a:solidFill>
                <a:cs typeface="Aharoni"/>
              </a:rPr>
              <a:t>l</a:t>
            </a:r>
            <a:r>
              <a:rPr sz="1400" b="1" spc="-10">
                <a:solidFill>
                  <a:srgbClr val="FFFFFF"/>
                </a:solidFill>
                <a:cs typeface="Aharoni"/>
              </a:rPr>
              <a:t>e</a:t>
            </a:r>
            <a:r>
              <a:rPr sz="1400" b="1" spc="-5">
                <a:solidFill>
                  <a:srgbClr val="FFFFFF"/>
                </a:solidFill>
                <a:cs typeface="Aharoni"/>
              </a:rPr>
              <a:t>rs</a:t>
            </a:r>
            <a:endParaRPr sz="1400">
              <a:cs typeface="Aharoni"/>
            </a:endParaRPr>
          </a:p>
        </p:txBody>
      </p:sp>
      <p:sp>
        <p:nvSpPr>
          <p:cNvPr id="59"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Future</a:t>
            </a:r>
            <a:r>
              <a:rPr sz="1400" b="1" spc="-80">
                <a:solidFill>
                  <a:srgbClr val="FFFFFF"/>
                </a:solidFill>
                <a:cs typeface="Aharoni"/>
              </a:rPr>
              <a:t> </a:t>
            </a:r>
            <a:r>
              <a:rPr sz="1400" b="1" spc="-5">
                <a:solidFill>
                  <a:srgbClr val="FFFFFF"/>
                </a:solidFill>
                <a:cs typeface="Aharoni"/>
              </a:rPr>
              <a:t>State</a:t>
            </a:r>
            <a:endParaRPr sz="1400">
              <a:cs typeface="Aharoni"/>
            </a:endParaRPr>
          </a:p>
        </p:txBody>
      </p:sp>
      <p:sp>
        <p:nvSpPr>
          <p:cNvPr id="60" name="object 22"/>
          <p:cNvSpPr txBox="1"/>
          <p:nvPr/>
        </p:nvSpPr>
        <p:spPr>
          <a:xfrm>
            <a:off x="184055" y="4770231"/>
            <a:ext cx="716915"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Impact</a:t>
            </a:r>
            <a:endParaRPr sz="1400">
              <a:cs typeface="Aharoni"/>
            </a:endParaRPr>
          </a:p>
        </p:txBody>
      </p:sp>
      <p:sp>
        <p:nvSpPr>
          <p:cNvPr id="61" name="object 23"/>
          <p:cNvSpPr txBox="1"/>
          <p:nvPr/>
        </p:nvSpPr>
        <p:spPr>
          <a:xfrm>
            <a:off x="184054" y="5288392"/>
            <a:ext cx="2284189" cy="228268"/>
          </a:xfrm>
          <a:prstGeom prst="rect">
            <a:avLst/>
          </a:prstGeom>
        </p:spPr>
        <p:txBody>
          <a:bodyPr vert="horz" wrap="square" lIns="0" tIns="12700" rIns="0" bIns="0" rtlCol="0">
            <a:spAutoFit/>
          </a:bodyPr>
          <a:lstStyle/>
          <a:p>
            <a:pPr marL="12700">
              <a:lnSpc>
                <a:spcPct val="100000"/>
              </a:lnSpc>
              <a:spcBef>
                <a:spcPts val="100"/>
              </a:spcBef>
            </a:pPr>
            <a:r>
              <a:rPr sz="1400" b="1">
                <a:solidFill>
                  <a:srgbClr val="FFFFFF"/>
                </a:solidFill>
                <a:cs typeface="Aharoni"/>
              </a:rPr>
              <a:t>Recomm</a:t>
            </a:r>
            <a:r>
              <a:rPr sz="1400" b="1" spc="-10">
                <a:solidFill>
                  <a:srgbClr val="FFFFFF"/>
                </a:solidFill>
                <a:cs typeface="Aharoni"/>
              </a:rPr>
              <a:t>e</a:t>
            </a:r>
            <a:r>
              <a:rPr sz="1400" b="1" spc="-5">
                <a:solidFill>
                  <a:srgbClr val="FFFFFF"/>
                </a:solidFill>
                <a:cs typeface="Aharoni"/>
              </a:rPr>
              <a:t>nd</a:t>
            </a:r>
            <a:r>
              <a:rPr sz="1400" b="1" spc="-10">
                <a:solidFill>
                  <a:srgbClr val="FFFFFF"/>
                </a:solidFill>
                <a:cs typeface="Aharoni"/>
              </a:rPr>
              <a:t>a</a:t>
            </a:r>
            <a:r>
              <a:rPr sz="1400" b="1">
                <a:solidFill>
                  <a:srgbClr val="FFFFFF"/>
                </a:solidFill>
                <a:cs typeface="Aharoni"/>
              </a:rPr>
              <a:t>tio</a:t>
            </a:r>
            <a:r>
              <a:rPr sz="1400" b="1" spc="-5">
                <a:solidFill>
                  <a:srgbClr val="FFFFFF"/>
                </a:solidFill>
                <a:cs typeface="Aharoni"/>
              </a:rPr>
              <a:t>n</a:t>
            </a:r>
            <a:r>
              <a:rPr sz="1400" b="1">
                <a:solidFill>
                  <a:srgbClr val="FFFFFF"/>
                </a:solidFill>
                <a:cs typeface="Aharoni"/>
              </a:rPr>
              <a:t>s</a:t>
            </a:r>
            <a:endParaRPr sz="1400">
              <a:cs typeface="Aharoni"/>
            </a:endParaRPr>
          </a:p>
        </p:txBody>
      </p:sp>
      <p:sp>
        <p:nvSpPr>
          <p:cNvPr id="62" name="Rectangle 61"/>
          <p:cNvSpPr/>
          <p:nvPr/>
        </p:nvSpPr>
        <p:spPr>
          <a:xfrm>
            <a:off x="-17432" y="1566211"/>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p:cNvSpPr/>
          <p:nvPr/>
        </p:nvSpPr>
        <p:spPr>
          <a:xfrm>
            <a:off x="113044" y="1643163"/>
            <a:ext cx="2001061" cy="307777"/>
          </a:xfrm>
          <a:prstGeom prst="rect">
            <a:avLst/>
          </a:prstGeom>
        </p:spPr>
        <p:txBody>
          <a:bodyPr wrap="none">
            <a:spAutoFit/>
          </a:bodyPr>
          <a:lstStyle/>
          <a:p>
            <a:pPr lvl="0"/>
            <a:r>
              <a:rPr lang="en-US" sz="1400" b="1">
                <a:ea typeface="Poppins"/>
                <a:cs typeface="Poppins"/>
                <a:sym typeface="Poppins"/>
              </a:rPr>
              <a:t>Predicting than Reacting</a:t>
            </a:r>
          </a:p>
        </p:txBody>
      </p:sp>
      <p:cxnSp>
        <p:nvCxnSpPr>
          <p:cNvPr id="72" name="Straight Connector 71"/>
          <p:cNvCxnSpPr/>
          <p:nvPr/>
        </p:nvCxnSpPr>
        <p:spPr>
          <a:xfrm>
            <a:off x="2573368" y="1066800"/>
            <a:ext cx="0" cy="4994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object 2"/>
          <p:cNvGrpSpPr/>
          <p:nvPr/>
        </p:nvGrpSpPr>
        <p:grpSpPr>
          <a:xfrm>
            <a:off x="-13837" y="0"/>
            <a:ext cx="2376038" cy="6858000"/>
            <a:chOff x="0" y="0"/>
            <a:chExt cx="2514600" cy="8641080"/>
          </a:xfrm>
          <a:solidFill>
            <a:srgbClr val="7030A0"/>
          </a:solidFill>
        </p:grpSpPr>
        <p:sp>
          <p:nvSpPr>
            <p:cNvPr id="19"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p:spPr>
          <p:txBody>
            <a:bodyPr wrap="square" lIns="0" tIns="0" rIns="0" bIns="0" rtlCol="0"/>
            <a:lstStyle/>
            <a:p>
              <a:endParaRPr sz="1400"/>
            </a:p>
          </p:txBody>
        </p:sp>
        <p:sp>
          <p:nvSpPr>
            <p:cNvPr id="20" name="object 4"/>
            <p:cNvSpPr/>
            <p:nvPr/>
          </p:nvSpPr>
          <p:spPr>
            <a:xfrm>
              <a:off x="0" y="1438656"/>
              <a:ext cx="249430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grpFill/>
          </p:spPr>
          <p:txBody>
            <a:bodyPr wrap="square" lIns="0" tIns="0" rIns="0" bIns="0" rtlCol="0"/>
            <a:lstStyle/>
            <a:p>
              <a:endParaRPr sz="1400"/>
            </a:p>
          </p:txBody>
        </p:sp>
      </p:grpSp>
      <p:sp>
        <p:nvSpPr>
          <p:cNvPr id="22"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23" name="object 18"/>
          <p:cNvSpPr txBox="1"/>
          <p:nvPr/>
        </p:nvSpPr>
        <p:spPr>
          <a:xfrm>
            <a:off x="184055" y="2696651"/>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24" name="object 19"/>
          <p:cNvSpPr txBox="1"/>
          <p:nvPr/>
        </p:nvSpPr>
        <p:spPr>
          <a:xfrm>
            <a:off x="184055" y="3215370"/>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1</a:t>
            </a:r>
            <a:endParaRPr sz="1400">
              <a:cs typeface="Aharoni"/>
            </a:endParaRPr>
          </a:p>
        </p:txBody>
      </p:sp>
      <p:sp>
        <p:nvSpPr>
          <p:cNvPr id="25"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10">
                <a:solidFill>
                  <a:srgbClr val="FFFFFF"/>
                </a:solidFill>
                <a:cs typeface="Aharoni"/>
              </a:rPr>
              <a:t>2</a:t>
            </a:r>
            <a:endParaRPr sz="1400">
              <a:cs typeface="Aharoni"/>
            </a:endParaRPr>
          </a:p>
        </p:txBody>
      </p:sp>
      <p:sp>
        <p:nvSpPr>
          <p:cNvPr id="26"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3</a:t>
            </a:r>
            <a:endParaRPr sz="1400">
              <a:cs typeface="Aharoni"/>
            </a:endParaRPr>
          </a:p>
        </p:txBody>
      </p:sp>
      <p:sp>
        <p:nvSpPr>
          <p:cNvPr id="27" name="Rectangle 26"/>
          <p:cNvSpPr/>
          <p:nvPr/>
        </p:nvSpPr>
        <p:spPr>
          <a:xfrm>
            <a:off x="-17433" y="1546055"/>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bject 22"/>
          <p:cNvSpPr txBox="1"/>
          <p:nvPr/>
        </p:nvSpPr>
        <p:spPr>
          <a:xfrm>
            <a:off x="172167" y="4770231"/>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29" name="object 23"/>
          <p:cNvSpPr txBox="1"/>
          <p:nvPr/>
        </p:nvSpPr>
        <p:spPr>
          <a:xfrm>
            <a:off x="184054" y="528839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30" name="Rectangle 29"/>
          <p:cNvSpPr/>
          <p:nvPr/>
        </p:nvSpPr>
        <p:spPr>
          <a:xfrm>
            <a:off x="75654" y="1110151"/>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21" name="object 16"/>
          <p:cNvSpPr txBox="1"/>
          <p:nvPr/>
        </p:nvSpPr>
        <p:spPr>
          <a:xfrm>
            <a:off x="339953" y="1622822"/>
            <a:ext cx="2758238" cy="228268"/>
          </a:xfrm>
          <a:prstGeom prst="rect">
            <a:avLst/>
          </a:prstGeom>
        </p:spPr>
        <p:txBody>
          <a:bodyPr vert="horz" wrap="square" lIns="0" tIns="12700" rIns="0" bIns="0" rtlCol="0">
            <a:spAutoFit/>
          </a:bodyPr>
          <a:lstStyle/>
          <a:p>
            <a:pPr lvl="0"/>
            <a:r>
              <a:rPr lang="en-US" sz="1400" b="1">
                <a:ea typeface="Poppins"/>
                <a:cs typeface="Poppins"/>
                <a:sym typeface="Poppins"/>
              </a:rPr>
              <a:t>Predicting than Reacting</a:t>
            </a:r>
          </a:p>
        </p:txBody>
      </p:sp>
      <p:sp>
        <p:nvSpPr>
          <p:cNvPr id="31" name="Google Shape;121;gb4bce6b03b_3_45"/>
          <p:cNvSpPr txBox="1"/>
          <p:nvPr/>
        </p:nvSpPr>
        <p:spPr>
          <a:xfrm>
            <a:off x="3121116" y="639051"/>
            <a:ext cx="8255665" cy="47730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Font typeface="Calibri"/>
              <a:buChar char="●"/>
            </a:pPr>
            <a:r>
              <a:rPr lang="en-US" b="1">
                <a:latin typeface="Calibri"/>
                <a:ea typeface="Calibri"/>
                <a:cs typeface="Calibri"/>
                <a:sym typeface="Calibri"/>
              </a:rPr>
              <a:t>The basis of a predictive manufacturing system is the smart software, which is used to control predictive modeling functionalities where Databases help them do this by automating much of the analysis processes.</a:t>
            </a:r>
            <a:r>
              <a:rPr lang="en-US">
                <a:latin typeface="Calibri"/>
                <a:ea typeface="Calibri"/>
                <a:cs typeface="Calibri"/>
                <a:sym typeface="Calibri"/>
              </a:rPr>
              <a:t> </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0" algn="l" rtl="0">
              <a:spcBef>
                <a:spcPts val="0"/>
              </a:spcBef>
              <a:spcAft>
                <a:spcPts val="0"/>
              </a:spcAft>
              <a:buNone/>
            </a:pPr>
            <a:endParaRPr b="1">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55600" algn="l" rtl="0">
              <a:lnSpc>
                <a:spcPct val="115000"/>
              </a:lnSpc>
              <a:spcBef>
                <a:spcPts val="0"/>
              </a:spcBef>
              <a:spcAft>
                <a:spcPts val="0"/>
              </a:spcAft>
              <a:buClr>
                <a:srgbClr val="222222"/>
              </a:buClr>
              <a:buSzPts val="2000"/>
              <a:buFont typeface="Calibri"/>
              <a:buChar char="●"/>
            </a:pPr>
            <a:r>
              <a:rPr lang="en-US" b="1">
                <a:solidFill>
                  <a:srgbClr val="222222"/>
                </a:solidFill>
                <a:highlight>
                  <a:srgbClr val="FFFFFF"/>
                </a:highlight>
                <a:latin typeface="Calibri"/>
                <a:ea typeface="Calibri"/>
                <a:cs typeface="Calibri"/>
                <a:sym typeface="Calibri"/>
              </a:rPr>
              <a:t>Predictive analytics helps manufacturing companies keep their machines running by comparing past machine failures to sensor data from the machines to recognize patterns before breakdowns happen</a:t>
            </a:r>
            <a:endParaRPr b="1">
              <a:solidFill>
                <a:srgbClr val="222222"/>
              </a:solidFill>
              <a:highlight>
                <a:srgbClr val="FFFFFF"/>
              </a:highlight>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32" name="Google Shape;122;gb4bce6b03b_3_45"/>
          <p:cNvPicPr preferRelativeResize="0"/>
          <p:nvPr/>
        </p:nvPicPr>
        <p:blipFill>
          <a:blip r:embed="rId3">
            <a:alphaModFix/>
          </a:blip>
          <a:stretch>
            <a:fillRect/>
          </a:stretch>
        </p:blipFill>
        <p:spPr>
          <a:xfrm>
            <a:off x="4495800" y="1888904"/>
            <a:ext cx="5250377" cy="2683548"/>
          </a:xfrm>
          <a:prstGeom prst="rect">
            <a:avLst/>
          </a:prstGeom>
          <a:noFill/>
          <a:ln>
            <a:noFill/>
          </a:ln>
        </p:spPr>
      </p:pic>
      <p:pic>
        <p:nvPicPr>
          <p:cNvPr id="33" name="Picture 3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0" y="-11062"/>
            <a:ext cx="2453861" cy="6869061"/>
          </a:xfrm>
          <a:prstGeom prst="rect">
            <a:avLst/>
          </a:prstGeom>
        </p:spPr>
      </p:pic>
      <p:sp>
        <p:nvSpPr>
          <p:cNvPr id="35" name="object 17"/>
          <p:cNvSpPr txBox="1"/>
          <p:nvPr/>
        </p:nvSpPr>
        <p:spPr>
          <a:xfrm>
            <a:off x="198247" y="2213909"/>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36" name="object 18"/>
          <p:cNvSpPr txBox="1"/>
          <p:nvPr/>
        </p:nvSpPr>
        <p:spPr>
          <a:xfrm>
            <a:off x="198247" y="3201905"/>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37" name="object 19"/>
          <p:cNvSpPr txBox="1"/>
          <p:nvPr/>
        </p:nvSpPr>
        <p:spPr>
          <a:xfrm>
            <a:off x="207772" y="3676503"/>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1</a:t>
            </a:r>
            <a:endParaRPr sz="1400">
              <a:cs typeface="Aharoni"/>
            </a:endParaRPr>
          </a:p>
        </p:txBody>
      </p:sp>
      <p:sp>
        <p:nvSpPr>
          <p:cNvPr id="38" name="object 20"/>
          <p:cNvSpPr txBox="1"/>
          <p:nvPr/>
        </p:nvSpPr>
        <p:spPr>
          <a:xfrm>
            <a:off x="198247" y="4157159"/>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a:t>
            </a:r>
            <a:r>
              <a:rPr lang="en-IN" sz="1400" b="1" spc="-10">
                <a:solidFill>
                  <a:srgbClr val="FFFFFF"/>
                </a:solidFill>
                <a:cs typeface="Aharoni"/>
              </a:rPr>
              <a:t>2</a:t>
            </a:r>
            <a:endParaRPr sz="1400">
              <a:cs typeface="Aharoni"/>
            </a:endParaRPr>
          </a:p>
        </p:txBody>
      </p:sp>
      <p:sp>
        <p:nvSpPr>
          <p:cNvPr id="39" name="object 21"/>
          <p:cNvSpPr txBox="1"/>
          <p:nvPr/>
        </p:nvSpPr>
        <p:spPr>
          <a:xfrm>
            <a:off x="198247" y="4653808"/>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3</a:t>
            </a:r>
            <a:endParaRPr sz="1400">
              <a:cs typeface="Aharoni"/>
            </a:endParaRPr>
          </a:p>
        </p:txBody>
      </p:sp>
      <p:sp>
        <p:nvSpPr>
          <p:cNvPr id="40" name="Rectangle 39"/>
          <p:cNvSpPr/>
          <p:nvPr/>
        </p:nvSpPr>
        <p:spPr>
          <a:xfrm>
            <a:off x="0" y="1600672"/>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bject 22"/>
          <p:cNvSpPr txBox="1"/>
          <p:nvPr/>
        </p:nvSpPr>
        <p:spPr>
          <a:xfrm>
            <a:off x="201973" y="5128406"/>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42" name="object 23"/>
          <p:cNvSpPr txBox="1"/>
          <p:nvPr/>
        </p:nvSpPr>
        <p:spPr>
          <a:xfrm>
            <a:off x="198247" y="560906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43" name="Rectangle 42"/>
          <p:cNvSpPr/>
          <p:nvPr/>
        </p:nvSpPr>
        <p:spPr>
          <a:xfrm>
            <a:off x="124151" y="1105220"/>
            <a:ext cx="1850921" cy="307777"/>
          </a:xfrm>
          <a:prstGeom prst="rect">
            <a:avLst/>
          </a:prstGeom>
        </p:spPr>
        <p:txBody>
          <a:bodyPr wrap="squar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44" name="object 18"/>
          <p:cNvSpPr txBox="1"/>
          <p:nvPr/>
        </p:nvSpPr>
        <p:spPr>
          <a:xfrm>
            <a:off x="198247" y="2704246"/>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Our Aim</a:t>
            </a:r>
          </a:p>
        </p:txBody>
      </p:sp>
      <p:sp>
        <p:nvSpPr>
          <p:cNvPr id="34" name="object 16"/>
          <p:cNvSpPr txBox="1"/>
          <p:nvPr/>
        </p:nvSpPr>
        <p:spPr>
          <a:xfrm>
            <a:off x="419265" y="1672376"/>
            <a:ext cx="2758238" cy="228268"/>
          </a:xfrm>
          <a:prstGeom prst="rect">
            <a:avLst/>
          </a:prstGeom>
        </p:spPr>
        <p:txBody>
          <a:bodyPr vert="horz" wrap="square" lIns="0" tIns="12700" rIns="0" bIns="0" rtlCol="0">
            <a:spAutoFit/>
          </a:bodyPr>
          <a:lstStyle/>
          <a:p>
            <a:pPr lvl="0"/>
            <a:r>
              <a:rPr lang="en-US" sz="1400" b="1">
                <a:ea typeface="Poppins"/>
                <a:cs typeface="Poppins"/>
                <a:sym typeface="Poppins"/>
              </a:rPr>
              <a:t>Predicting than Reacting</a:t>
            </a:r>
          </a:p>
        </p:txBody>
      </p:sp>
      <p:sp>
        <p:nvSpPr>
          <p:cNvPr id="45" name="Rectangle 44"/>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p:cNvSpPr/>
          <p:nvPr/>
        </p:nvSpPr>
        <p:spPr>
          <a:xfrm>
            <a:off x="4876800" y="2895600"/>
            <a:ext cx="1419821" cy="1458599"/>
          </a:xfrm>
          <a:prstGeom prst="rect">
            <a:avLst/>
          </a:prstGeom>
          <a:blipFill>
            <a:blip r:embed="rId2" cstate="print"/>
            <a:stretch>
              <a:fillRect/>
            </a:stretch>
          </a:blipFill>
        </p:spPr>
        <p:txBody>
          <a:bodyPr wrap="square" lIns="0" tIns="0" rIns="0" bIns="0" rtlCol="0"/>
          <a:lstStyle/>
          <a:p>
            <a:endParaRPr/>
          </a:p>
        </p:txBody>
      </p:sp>
      <p:sp>
        <p:nvSpPr>
          <p:cNvPr id="6" name="object 4"/>
          <p:cNvSpPr txBox="1">
            <a:spLocks/>
          </p:cNvSpPr>
          <p:nvPr/>
        </p:nvSpPr>
        <p:spPr>
          <a:xfrm>
            <a:off x="2975154" y="1221252"/>
            <a:ext cx="6642934" cy="843821"/>
          </a:xfrm>
          <a:prstGeom prst="rect">
            <a:avLst/>
          </a:prstGeom>
        </p:spPr>
        <p:txBody>
          <a:bodyPr vert="horz" wrap="square" lIns="0" tIns="12700" rIns="0" bIns="0" rtlCol="0">
            <a:spAutoFit/>
          </a:bodyPr>
          <a:lstStyle>
            <a:lvl1pPr>
              <a:defRPr sz="3200" b="0" i="0">
                <a:solidFill>
                  <a:schemeClr val="tx1"/>
                </a:solidFill>
                <a:latin typeface="Calibri Light"/>
                <a:ea typeface="+mj-ea"/>
                <a:cs typeface="Calibri Light"/>
              </a:defRPr>
            </a:lvl1pPr>
          </a:lstStyle>
          <a:p>
            <a:pPr marL="12700">
              <a:spcBef>
                <a:spcPts val="100"/>
              </a:spcBef>
            </a:pPr>
            <a:r>
              <a:rPr lang="en-IN" sz="5400" kern="0" spc="160">
                <a:solidFill>
                  <a:srgbClr val="434343"/>
                </a:solidFill>
                <a:latin typeface="Calibri"/>
                <a:cs typeface="Calibri"/>
              </a:rPr>
              <a:t>Three key</a:t>
            </a:r>
            <a:r>
              <a:rPr lang="en-IN" sz="5400" kern="0" spc="-25">
                <a:solidFill>
                  <a:srgbClr val="434343"/>
                </a:solidFill>
                <a:latin typeface="Calibri"/>
                <a:cs typeface="Calibri"/>
              </a:rPr>
              <a:t> </a:t>
            </a:r>
            <a:r>
              <a:rPr lang="en-IN" sz="5400" kern="0" spc="145">
                <a:solidFill>
                  <a:srgbClr val="434343"/>
                </a:solidFill>
                <a:latin typeface="Calibri"/>
                <a:cs typeface="Calibri"/>
              </a:rPr>
              <a:t>challenges</a:t>
            </a:r>
          </a:p>
        </p:txBody>
      </p:sp>
      <p:sp>
        <p:nvSpPr>
          <p:cNvPr id="7" name="object 5"/>
          <p:cNvSpPr txBox="1"/>
          <p:nvPr/>
        </p:nvSpPr>
        <p:spPr>
          <a:xfrm>
            <a:off x="4824006" y="4521884"/>
            <a:ext cx="1417955" cy="520700"/>
          </a:xfrm>
          <a:prstGeom prst="rect">
            <a:avLst/>
          </a:prstGeom>
        </p:spPr>
        <p:txBody>
          <a:bodyPr vert="horz" wrap="square" lIns="0" tIns="12700" rIns="0" bIns="0" rtlCol="0">
            <a:spAutoFit/>
          </a:bodyPr>
          <a:lstStyle/>
          <a:p>
            <a:pPr marL="12700" marR="5080" indent="173990">
              <a:lnSpc>
                <a:spcPct val="116100"/>
              </a:lnSpc>
              <a:spcBef>
                <a:spcPts val="100"/>
              </a:spcBef>
            </a:pPr>
            <a:r>
              <a:rPr sz="1400" b="1" spc="15">
                <a:solidFill>
                  <a:srgbClr val="3C4043"/>
                </a:solidFill>
                <a:latin typeface="Arial"/>
                <a:cs typeface="Arial"/>
              </a:rPr>
              <a:t>Collect data  </a:t>
            </a:r>
            <a:r>
              <a:rPr sz="1400" b="1" spc="25">
                <a:solidFill>
                  <a:srgbClr val="3C4043"/>
                </a:solidFill>
                <a:latin typeface="Arial"/>
                <a:cs typeface="Arial"/>
              </a:rPr>
              <a:t>from</a:t>
            </a:r>
            <a:r>
              <a:rPr sz="1400" b="1" spc="-40">
                <a:solidFill>
                  <a:srgbClr val="3C4043"/>
                </a:solidFill>
                <a:latin typeface="Arial"/>
                <a:cs typeface="Arial"/>
              </a:rPr>
              <a:t> </a:t>
            </a:r>
            <a:r>
              <a:rPr sz="1400" b="1" spc="25">
                <a:solidFill>
                  <a:srgbClr val="3C4043"/>
                </a:solidFill>
                <a:latin typeface="Arial"/>
                <a:cs typeface="Arial"/>
              </a:rPr>
              <a:t>equipment</a:t>
            </a:r>
            <a:endParaRPr sz="1400">
              <a:latin typeface="Arial"/>
              <a:cs typeface="Arial"/>
            </a:endParaRPr>
          </a:p>
        </p:txBody>
      </p:sp>
      <p:sp>
        <p:nvSpPr>
          <p:cNvPr id="8" name="object 6"/>
          <p:cNvSpPr txBox="1"/>
          <p:nvPr/>
        </p:nvSpPr>
        <p:spPr>
          <a:xfrm>
            <a:off x="7233944" y="4567219"/>
            <a:ext cx="1582420" cy="269240"/>
          </a:xfrm>
          <a:prstGeom prst="rect">
            <a:avLst/>
          </a:prstGeom>
        </p:spPr>
        <p:txBody>
          <a:bodyPr vert="horz" wrap="square" lIns="0" tIns="12700" rIns="0" bIns="0" rtlCol="0">
            <a:spAutoFit/>
          </a:bodyPr>
          <a:lstStyle/>
          <a:p>
            <a:pPr marL="12700">
              <a:lnSpc>
                <a:spcPct val="100000"/>
              </a:lnSpc>
              <a:spcBef>
                <a:spcPts val="100"/>
              </a:spcBef>
            </a:pPr>
            <a:r>
              <a:rPr sz="1600" b="1" spc="40">
                <a:solidFill>
                  <a:srgbClr val="3C4043"/>
                </a:solidFill>
                <a:latin typeface="Arial"/>
                <a:cs typeface="Arial"/>
              </a:rPr>
              <a:t>Create</a:t>
            </a:r>
            <a:r>
              <a:rPr sz="1600" b="1" spc="-40">
                <a:solidFill>
                  <a:srgbClr val="3C4043"/>
                </a:solidFill>
                <a:latin typeface="Arial"/>
                <a:cs typeface="Arial"/>
              </a:rPr>
              <a:t> </a:t>
            </a:r>
            <a:r>
              <a:rPr sz="1600" b="1" spc="40">
                <a:solidFill>
                  <a:srgbClr val="3C4043"/>
                </a:solidFill>
                <a:latin typeface="Arial"/>
                <a:cs typeface="Arial"/>
              </a:rPr>
              <a:t>features</a:t>
            </a:r>
            <a:endParaRPr sz="1600">
              <a:latin typeface="Arial"/>
              <a:cs typeface="Arial"/>
            </a:endParaRPr>
          </a:p>
        </p:txBody>
      </p:sp>
      <p:sp>
        <p:nvSpPr>
          <p:cNvPr id="9" name="object 7"/>
          <p:cNvSpPr txBox="1"/>
          <p:nvPr/>
        </p:nvSpPr>
        <p:spPr>
          <a:xfrm>
            <a:off x="9601941" y="4499465"/>
            <a:ext cx="2011680" cy="577850"/>
          </a:xfrm>
          <a:prstGeom prst="rect">
            <a:avLst/>
          </a:prstGeom>
        </p:spPr>
        <p:txBody>
          <a:bodyPr vert="horz" wrap="square" lIns="0" tIns="12700" rIns="0" bIns="0" rtlCol="0">
            <a:spAutoFit/>
          </a:bodyPr>
          <a:lstStyle/>
          <a:p>
            <a:pPr marL="55244" marR="5080" indent="-43180">
              <a:lnSpc>
                <a:spcPct val="113300"/>
              </a:lnSpc>
              <a:spcBef>
                <a:spcPts val="100"/>
              </a:spcBef>
            </a:pPr>
            <a:r>
              <a:rPr sz="1600" b="1" spc="-5">
                <a:solidFill>
                  <a:srgbClr val="3C4043"/>
                </a:solidFill>
                <a:latin typeface="Arial"/>
                <a:cs typeface="Arial"/>
              </a:rPr>
              <a:t>Build </a:t>
            </a:r>
            <a:r>
              <a:rPr sz="1600" b="1" spc="-10">
                <a:solidFill>
                  <a:srgbClr val="3C4043"/>
                </a:solidFill>
                <a:latin typeface="Arial"/>
                <a:cs typeface="Arial"/>
              </a:rPr>
              <a:t>model and </a:t>
            </a:r>
            <a:r>
              <a:rPr sz="1600" b="1" spc="-5">
                <a:solidFill>
                  <a:srgbClr val="3C4043"/>
                </a:solidFill>
                <a:latin typeface="Arial"/>
                <a:cs typeface="Arial"/>
              </a:rPr>
              <a:t>get  </a:t>
            </a:r>
            <a:r>
              <a:rPr sz="1600" b="1" spc="5">
                <a:solidFill>
                  <a:srgbClr val="3C4043"/>
                </a:solidFill>
                <a:latin typeface="Arial"/>
                <a:cs typeface="Arial"/>
              </a:rPr>
              <a:t>actionable</a:t>
            </a:r>
            <a:r>
              <a:rPr sz="1600" b="1" spc="-35">
                <a:solidFill>
                  <a:srgbClr val="3C4043"/>
                </a:solidFill>
                <a:latin typeface="Arial"/>
                <a:cs typeface="Arial"/>
              </a:rPr>
              <a:t> </a:t>
            </a:r>
            <a:r>
              <a:rPr sz="1600" b="1" spc="5">
                <a:solidFill>
                  <a:srgbClr val="3C4043"/>
                </a:solidFill>
                <a:latin typeface="Arial"/>
                <a:cs typeface="Arial"/>
              </a:rPr>
              <a:t>insights</a:t>
            </a:r>
            <a:endParaRPr sz="1600">
              <a:latin typeface="Arial"/>
              <a:cs typeface="Arial"/>
            </a:endParaRPr>
          </a:p>
        </p:txBody>
      </p:sp>
      <p:sp>
        <p:nvSpPr>
          <p:cNvPr id="10" name="object 8"/>
          <p:cNvSpPr/>
          <p:nvPr/>
        </p:nvSpPr>
        <p:spPr>
          <a:xfrm>
            <a:off x="7315244" y="2829680"/>
            <a:ext cx="1419821" cy="1472236"/>
          </a:xfrm>
          <a:prstGeom prst="rect">
            <a:avLst/>
          </a:prstGeom>
          <a:blipFill>
            <a:blip r:embed="rId3" cstate="print"/>
            <a:stretch>
              <a:fillRect/>
            </a:stretch>
          </a:blipFill>
        </p:spPr>
        <p:txBody>
          <a:bodyPr wrap="square" lIns="0" tIns="0" rIns="0" bIns="0" rtlCol="0"/>
          <a:lstStyle/>
          <a:p>
            <a:endParaRPr/>
          </a:p>
        </p:txBody>
      </p:sp>
      <p:sp>
        <p:nvSpPr>
          <p:cNvPr id="11" name="object 9"/>
          <p:cNvSpPr/>
          <p:nvPr/>
        </p:nvSpPr>
        <p:spPr>
          <a:xfrm>
            <a:off x="9581888" y="2829680"/>
            <a:ext cx="1860515" cy="1433521"/>
          </a:xfrm>
          <a:prstGeom prst="rect">
            <a:avLst/>
          </a:prstGeom>
          <a:blipFill>
            <a:blip r:embed="rId4" cstate="print"/>
            <a:stretch>
              <a:fillRect/>
            </a:stretch>
          </a:blipFill>
        </p:spPr>
        <p:txBody>
          <a:bodyPr wrap="square" lIns="0" tIns="0" rIns="0" bIns="0" rtlCol="0"/>
          <a:lstStyle/>
          <a:p>
            <a:endParaRPr/>
          </a:p>
        </p:txBody>
      </p:sp>
      <p:grpSp>
        <p:nvGrpSpPr>
          <p:cNvPr id="27" name="object 2"/>
          <p:cNvGrpSpPr/>
          <p:nvPr/>
        </p:nvGrpSpPr>
        <p:grpSpPr>
          <a:xfrm>
            <a:off x="-13838" y="0"/>
            <a:ext cx="2376038" cy="6858000"/>
            <a:chOff x="0" y="0"/>
            <a:chExt cx="2514600" cy="8641080"/>
          </a:xfrm>
          <a:solidFill>
            <a:srgbClr val="7030A0"/>
          </a:solidFill>
        </p:grpSpPr>
        <p:sp>
          <p:nvSpPr>
            <p:cNvPr id="28"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a:ln>
              <a:solidFill>
                <a:srgbClr val="7030A0"/>
              </a:solidFill>
            </a:ln>
          </p:spPr>
          <p:txBody>
            <a:bodyPr wrap="square" lIns="0" tIns="0" rIns="0" bIns="0" rtlCol="0"/>
            <a:lstStyle/>
            <a:p>
              <a:endParaRPr sz="1400"/>
            </a:p>
          </p:txBody>
        </p:sp>
        <p:sp>
          <p:nvSpPr>
            <p:cNvPr id="29" name="object 4"/>
            <p:cNvSpPr/>
            <p:nvPr/>
          </p:nvSpPr>
          <p:spPr>
            <a:xfrm>
              <a:off x="0" y="1438655"/>
              <a:ext cx="2514600"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grpFill/>
            <a:ln>
              <a:solidFill>
                <a:srgbClr val="7030A0"/>
              </a:solidFill>
            </a:ln>
          </p:spPr>
          <p:txBody>
            <a:bodyPr wrap="square" lIns="0" tIns="0" rIns="0" bIns="0" rtlCol="0"/>
            <a:lstStyle/>
            <a:p>
              <a:endParaRPr sz="1400"/>
            </a:p>
          </p:txBody>
        </p:sp>
      </p:grpSp>
      <p:sp>
        <p:nvSpPr>
          <p:cNvPr id="30" name="object 5"/>
          <p:cNvSpPr txBox="1"/>
          <p:nvPr/>
        </p:nvSpPr>
        <p:spPr>
          <a:xfrm>
            <a:off x="172167" y="1141790"/>
            <a:ext cx="2065241" cy="228909"/>
          </a:xfrm>
          <a:prstGeom prst="rect">
            <a:avLst/>
          </a:prstGeom>
        </p:spPr>
        <p:txBody>
          <a:bodyPr vert="horz" wrap="square" lIns="0" tIns="13335" rIns="0" bIns="0" rtlCol="0">
            <a:spAutoFit/>
          </a:bodyPr>
          <a:lstStyle/>
          <a:p>
            <a:pPr marL="12700">
              <a:lnSpc>
                <a:spcPct val="100000"/>
              </a:lnSpc>
              <a:spcBef>
                <a:spcPts val="105"/>
              </a:spcBef>
            </a:pPr>
            <a:r>
              <a:rPr lang="en-IN" sz="1400" b="1">
                <a:solidFill>
                  <a:schemeClr val="bg1"/>
                </a:solidFill>
                <a:cs typeface="Aharoni"/>
              </a:rPr>
              <a:t>Business Case Details</a:t>
            </a:r>
            <a:endParaRPr sz="1400">
              <a:solidFill>
                <a:schemeClr val="bg1"/>
              </a:solidFill>
              <a:cs typeface="Aharoni"/>
            </a:endParaRPr>
          </a:p>
        </p:txBody>
      </p:sp>
      <p:sp>
        <p:nvSpPr>
          <p:cNvPr id="31"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32" name="object 18"/>
          <p:cNvSpPr txBox="1"/>
          <p:nvPr/>
        </p:nvSpPr>
        <p:spPr>
          <a:xfrm>
            <a:off x="184055" y="2696651"/>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33" name="object 19"/>
          <p:cNvSpPr txBox="1"/>
          <p:nvPr/>
        </p:nvSpPr>
        <p:spPr>
          <a:xfrm>
            <a:off x="184055" y="3215370"/>
            <a:ext cx="1633220"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Implementation</a:t>
            </a:r>
            <a:endParaRPr sz="1400">
              <a:cs typeface="Aharoni"/>
            </a:endParaRPr>
          </a:p>
        </p:txBody>
      </p:sp>
      <p:sp>
        <p:nvSpPr>
          <p:cNvPr id="34"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sz="1400" b="1" spc="-10">
                <a:solidFill>
                  <a:srgbClr val="FFFFFF"/>
                </a:solidFill>
                <a:cs typeface="Aharoni"/>
              </a:rPr>
              <a:t>E</a:t>
            </a:r>
            <a:r>
              <a:rPr sz="1400" b="1" spc="-5">
                <a:solidFill>
                  <a:srgbClr val="FFFFFF"/>
                </a:solidFill>
                <a:cs typeface="Aharoni"/>
              </a:rPr>
              <a:t>na</a:t>
            </a:r>
            <a:r>
              <a:rPr sz="1400" b="1" spc="-10">
                <a:solidFill>
                  <a:srgbClr val="FFFFFF"/>
                </a:solidFill>
                <a:cs typeface="Aharoni"/>
              </a:rPr>
              <a:t>b</a:t>
            </a:r>
            <a:r>
              <a:rPr sz="1400" b="1">
                <a:solidFill>
                  <a:srgbClr val="FFFFFF"/>
                </a:solidFill>
                <a:cs typeface="Aharoni"/>
              </a:rPr>
              <a:t>l</a:t>
            </a:r>
            <a:r>
              <a:rPr sz="1400" b="1" spc="-10">
                <a:solidFill>
                  <a:srgbClr val="FFFFFF"/>
                </a:solidFill>
                <a:cs typeface="Aharoni"/>
              </a:rPr>
              <a:t>e</a:t>
            </a:r>
            <a:r>
              <a:rPr sz="1400" b="1" spc="-5">
                <a:solidFill>
                  <a:srgbClr val="FFFFFF"/>
                </a:solidFill>
                <a:cs typeface="Aharoni"/>
              </a:rPr>
              <a:t>rs</a:t>
            </a:r>
            <a:endParaRPr sz="1400">
              <a:cs typeface="Aharoni"/>
            </a:endParaRPr>
          </a:p>
        </p:txBody>
      </p:sp>
      <p:sp>
        <p:nvSpPr>
          <p:cNvPr id="35"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Future</a:t>
            </a:r>
            <a:r>
              <a:rPr sz="1400" b="1" spc="-80">
                <a:solidFill>
                  <a:srgbClr val="FFFFFF"/>
                </a:solidFill>
                <a:cs typeface="Aharoni"/>
              </a:rPr>
              <a:t> </a:t>
            </a:r>
            <a:r>
              <a:rPr sz="1400" b="1" spc="-5">
                <a:solidFill>
                  <a:srgbClr val="FFFFFF"/>
                </a:solidFill>
                <a:cs typeface="Aharoni"/>
              </a:rPr>
              <a:t>State</a:t>
            </a:r>
            <a:endParaRPr sz="1400">
              <a:cs typeface="Aharoni"/>
            </a:endParaRPr>
          </a:p>
        </p:txBody>
      </p:sp>
      <p:sp>
        <p:nvSpPr>
          <p:cNvPr id="36" name="object 22"/>
          <p:cNvSpPr txBox="1"/>
          <p:nvPr/>
        </p:nvSpPr>
        <p:spPr>
          <a:xfrm>
            <a:off x="184055" y="4770231"/>
            <a:ext cx="716915"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Impact</a:t>
            </a:r>
            <a:endParaRPr sz="1400">
              <a:cs typeface="Aharoni"/>
            </a:endParaRPr>
          </a:p>
        </p:txBody>
      </p:sp>
      <p:sp>
        <p:nvSpPr>
          <p:cNvPr id="37" name="object 23"/>
          <p:cNvSpPr txBox="1"/>
          <p:nvPr/>
        </p:nvSpPr>
        <p:spPr>
          <a:xfrm>
            <a:off x="184054" y="5288392"/>
            <a:ext cx="2284189" cy="228268"/>
          </a:xfrm>
          <a:prstGeom prst="rect">
            <a:avLst/>
          </a:prstGeom>
        </p:spPr>
        <p:txBody>
          <a:bodyPr vert="horz" wrap="square" lIns="0" tIns="12700" rIns="0" bIns="0" rtlCol="0">
            <a:spAutoFit/>
          </a:bodyPr>
          <a:lstStyle/>
          <a:p>
            <a:pPr marL="12700">
              <a:lnSpc>
                <a:spcPct val="100000"/>
              </a:lnSpc>
              <a:spcBef>
                <a:spcPts val="100"/>
              </a:spcBef>
            </a:pPr>
            <a:r>
              <a:rPr sz="1400" b="1">
                <a:solidFill>
                  <a:srgbClr val="FFFFFF"/>
                </a:solidFill>
                <a:cs typeface="Aharoni"/>
              </a:rPr>
              <a:t>Recomm</a:t>
            </a:r>
            <a:r>
              <a:rPr sz="1400" b="1" spc="-10">
                <a:solidFill>
                  <a:srgbClr val="FFFFFF"/>
                </a:solidFill>
                <a:cs typeface="Aharoni"/>
              </a:rPr>
              <a:t>e</a:t>
            </a:r>
            <a:r>
              <a:rPr sz="1400" b="1" spc="-5">
                <a:solidFill>
                  <a:srgbClr val="FFFFFF"/>
                </a:solidFill>
                <a:cs typeface="Aharoni"/>
              </a:rPr>
              <a:t>nd</a:t>
            </a:r>
            <a:r>
              <a:rPr sz="1400" b="1" spc="-10">
                <a:solidFill>
                  <a:srgbClr val="FFFFFF"/>
                </a:solidFill>
                <a:cs typeface="Aharoni"/>
              </a:rPr>
              <a:t>a</a:t>
            </a:r>
            <a:r>
              <a:rPr sz="1400" b="1">
                <a:solidFill>
                  <a:srgbClr val="FFFFFF"/>
                </a:solidFill>
                <a:cs typeface="Aharoni"/>
              </a:rPr>
              <a:t>tio</a:t>
            </a:r>
            <a:r>
              <a:rPr sz="1400" b="1" spc="-5">
                <a:solidFill>
                  <a:srgbClr val="FFFFFF"/>
                </a:solidFill>
                <a:cs typeface="Aharoni"/>
              </a:rPr>
              <a:t>n</a:t>
            </a:r>
            <a:r>
              <a:rPr sz="1400" b="1">
                <a:solidFill>
                  <a:srgbClr val="FFFFFF"/>
                </a:solidFill>
                <a:cs typeface="Aharoni"/>
              </a:rPr>
              <a:t>s</a:t>
            </a:r>
            <a:endParaRPr sz="1400">
              <a:cs typeface="Aharoni"/>
            </a:endParaRPr>
          </a:p>
        </p:txBody>
      </p:sp>
      <p:sp>
        <p:nvSpPr>
          <p:cNvPr id="38" name="Rectangle 37"/>
          <p:cNvSpPr/>
          <p:nvPr/>
        </p:nvSpPr>
        <p:spPr>
          <a:xfrm>
            <a:off x="113044" y="1643163"/>
            <a:ext cx="2001061" cy="307777"/>
          </a:xfrm>
          <a:prstGeom prst="rect">
            <a:avLst/>
          </a:prstGeom>
        </p:spPr>
        <p:txBody>
          <a:bodyPr wrap="none">
            <a:spAutoFit/>
          </a:bodyPr>
          <a:lstStyle/>
          <a:p>
            <a:pPr lvl="0"/>
            <a:r>
              <a:rPr lang="en-US" sz="1400" b="1">
                <a:solidFill>
                  <a:schemeClr val="bg1"/>
                </a:solidFill>
                <a:ea typeface="Poppins"/>
                <a:cs typeface="Poppins"/>
                <a:sym typeface="Poppins"/>
              </a:rPr>
              <a:t>Predicting than Reacting</a:t>
            </a:r>
          </a:p>
        </p:txBody>
      </p:sp>
      <p:sp>
        <p:nvSpPr>
          <p:cNvPr id="39" name="Rectangle 38"/>
          <p:cNvSpPr/>
          <p:nvPr/>
        </p:nvSpPr>
        <p:spPr>
          <a:xfrm>
            <a:off x="0" y="2052603"/>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113044" y="2100940"/>
            <a:ext cx="1757982" cy="307777"/>
          </a:xfrm>
          <a:prstGeom prst="rect">
            <a:avLst/>
          </a:prstGeom>
        </p:spPr>
        <p:txBody>
          <a:bodyPr wrap="none">
            <a:spAutoFit/>
          </a:bodyPr>
          <a:lstStyle/>
          <a:p>
            <a:pPr lvl="0"/>
            <a:r>
              <a:rPr lang="en-US" sz="1400" b="1">
                <a:ea typeface="Poppins"/>
                <a:cs typeface="Poppins"/>
                <a:sym typeface="Poppins"/>
              </a:rPr>
              <a:t>Three Key Challenges</a:t>
            </a:r>
          </a:p>
        </p:txBody>
      </p:sp>
      <p:grpSp>
        <p:nvGrpSpPr>
          <p:cNvPr id="23" name="object 2"/>
          <p:cNvGrpSpPr/>
          <p:nvPr/>
        </p:nvGrpSpPr>
        <p:grpSpPr>
          <a:xfrm>
            <a:off x="-13837" y="0"/>
            <a:ext cx="2376038" cy="6858000"/>
            <a:chOff x="0" y="0"/>
            <a:chExt cx="2514600" cy="8641080"/>
          </a:xfrm>
          <a:solidFill>
            <a:srgbClr val="7030A0"/>
          </a:solidFill>
        </p:grpSpPr>
        <p:sp>
          <p:nvSpPr>
            <p:cNvPr id="24"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p:spPr>
          <p:txBody>
            <a:bodyPr wrap="square" lIns="0" tIns="0" rIns="0" bIns="0" rtlCol="0"/>
            <a:lstStyle/>
            <a:p>
              <a:endParaRPr sz="1400"/>
            </a:p>
          </p:txBody>
        </p:sp>
        <p:sp>
          <p:nvSpPr>
            <p:cNvPr id="25" name="object 4"/>
            <p:cNvSpPr/>
            <p:nvPr/>
          </p:nvSpPr>
          <p:spPr>
            <a:xfrm>
              <a:off x="0" y="1438656"/>
              <a:ext cx="249430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grpFill/>
          </p:spPr>
          <p:txBody>
            <a:bodyPr wrap="square" lIns="0" tIns="0" rIns="0" bIns="0" rtlCol="0"/>
            <a:lstStyle/>
            <a:p>
              <a:endParaRPr sz="1400"/>
            </a:p>
          </p:txBody>
        </p:sp>
      </p:grpSp>
      <p:sp>
        <p:nvSpPr>
          <p:cNvPr id="26"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42" name="object 18"/>
          <p:cNvSpPr txBox="1"/>
          <p:nvPr/>
        </p:nvSpPr>
        <p:spPr>
          <a:xfrm>
            <a:off x="184055" y="2696651"/>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43" name="object 19"/>
          <p:cNvSpPr txBox="1"/>
          <p:nvPr/>
        </p:nvSpPr>
        <p:spPr>
          <a:xfrm>
            <a:off x="184055" y="3215370"/>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1</a:t>
            </a:r>
            <a:endParaRPr sz="1400">
              <a:cs typeface="Aharoni"/>
            </a:endParaRPr>
          </a:p>
        </p:txBody>
      </p:sp>
      <p:sp>
        <p:nvSpPr>
          <p:cNvPr id="44"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10">
                <a:solidFill>
                  <a:srgbClr val="FFFFFF"/>
                </a:solidFill>
                <a:cs typeface="Aharoni"/>
              </a:rPr>
              <a:t>2</a:t>
            </a:r>
            <a:endParaRPr sz="1400">
              <a:cs typeface="Aharoni"/>
            </a:endParaRPr>
          </a:p>
        </p:txBody>
      </p:sp>
      <p:sp>
        <p:nvSpPr>
          <p:cNvPr id="45"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3</a:t>
            </a:r>
            <a:endParaRPr sz="1400">
              <a:cs typeface="Aharoni"/>
            </a:endParaRPr>
          </a:p>
        </p:txBody>
      </p:sp>
      <p:sp>
        <p:nvSpPr>
          <p:cNvPr id="46" name="Rectangle 45"/>
          <p:cNvSpPr/>
          <p:nvPr/>
        </p:nvSpPr>
        <p:spPr>
          <a:xfrm>
            <a:off x="-19691" y="2087766"/>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bject 22"/>
          <p:cNvSpPr txBox="1"/>
          <p:nvPr/>
        </p:nvSpPr>
        <p:spPr>
          <a:xfrm>
            <a:off x="172167" y="4770231"/>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48" name="object 23"/>
          <p:cNvSpPr txBox="1"/>
          <p:nvPr/>
        </p:nvSpPr>
        <p:spPr>
          <a:xfrm>
            <a:off x="184054" y="528839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49" name="Rectangle 48"/>
          <p:cNvSpPr/>
          <p:nvPr/>
        </p:nvSpPr>
        <p:spPr>
          <a:xfrm>
            <a:off x="75654" y="1110151"/>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40" name="object 17"/>
          <p:cNvSpPr txBox="1"/>
          <p:nvPr/>
        </p:nvSpPr>
        <p:spPr>
          <a:xfrm>
            <a:off x="426694" y="2159196"/>
            <a:ext cx="2781162" cy="228909"/>
          </a:xfrm>
          <a:prstGeom prst="rect">
            <a:avLst/>
          </a:prstGeom>
        </p:spPr>
        <p:txBody>
          <a:bodyPr vert="horz" wrap="square" lIns="0" tIns="13335" rIns="0" bIns="0" rtlCol="0">
            <a:spAutoFit/>
          </a:bodyPr>
          <a:lstStyle/>
          <a:p>
            <a:pPr lvl="0"/>
            <a:r>
              <a:rPr lang="en-US" sz="1400" b="1">
                <a:ea typeface="Poppins"/>
                <a:cs typeface="Poppins"/>
                <a:sym typeface="Poppins"/>
              </a:rPr>
              <a:t>Three Key Challenges</a:t>
            </a:r>
          </a:p>
        </p:txBody>
      </p:sp>
      <p:pic>
        <p:nvPicPr>
          <p:cNvPr id="50" name="Picture 4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0" y="-11062"/>
            <a:ext cx="2453861" cy="6869061"/>
          </a:xfrm>
          <a:prstGeom prst="rect">
            <a:avLst/>
          </a:prstGeom>
        </p:spPr>
      </p:pic>
      <p:sp>
        <p:nvSpPr>
          <p:cNvPr id="51" name="object 16"/>
          <p:cNvSpPr txBox="1"/>
          <p:nvPr/>
        </p:nvSpPr>
        <p:spPr>
          <a:xfrm>
            <a:off x="200740" y="1586716"/>
            <a:ext cx="2758238" cy="335989"/>
          </a:xfrm>
          <a:prstGeom prst="rect">
            <a:avLst/>
          </a:prstGeom>
        </p:spPr>
        <p:txBody>
          <a:bodyPr vert="horz" wrap="square" lIns="0" tIns="12700" rIns="0" bIns="0" rtlCol="0">
            <a:spAutoFit/>
          </a:bodyPr>
          <a:lstStyle/>
          <a:p>
            <a:pPr lvl="0">
              <a:lnSpc>
                <a:spcPct val="150000"/>
              </a:lnSpc>
            </a:pPr>
            <a:r>
              <a:rPr lang="en-US" sz="1400" b="1">
                <a:solidFill>
                  <a:srgbClr val="FFFFFF"/>
                </a:solidFill>
                <a:ea typeface="Poppins"/>
                <a:cs typeface="Poppins"/>
                <a:sym typeface="Poppins"/>
              </a:rPr>
              <a:t>Predicting than Reacting</a:t>
            </a:r>
          </a:p>
        </p:txBody>
      </p:sp>
      <p:sp>
        <p:nvSpPr>
          <p:cNvPr id="53" name="object 18"/>
          <p:cNvSpPr txBox="1"/>
          <p:nvPr/>
        </p:nvSpPr>
        <p:spPr>
          <a:xfrm>
            <a:off x="200740" y="3116942"/>
            <a:ext cx="2608314" cy="336631"/>
          </a:xfrm>
          <a:prstGeom prst="rect">
            <a:avLst/>
          </a:prstGeom>
        </p:spPr>
        <p:txBody>
          <a:bodyPr vert="horz" wrap="square" lIns="0" tIns="13335" rIns="0" bIns="0" rtlCol="0">
            <a:spAutoFit/>
          </a:bodyPr>
          <a:lstStyle/>
          <a:p>
            <a:pPr lvl="0">
              <a:lnSpc>
                <a:spcPct val="150000"/>
              </a:lnSpc>
            </a:pPr>
            <a:r>
              <a:rPr lang="en-US" sz="1400" b="1">
                <a:solidFill>
                  <a:srgbClr val="FFFFFF"/>
                </a:solidFill>
                <a:ea typeface="Poppins"/>
                <a:cs typeface="Poppins"/>
                <a:sym typeface="Poppins"/>
              </a:rPr>
              <a:t>Maintenance Architecture</a:t>
            </a:r>
          </a:p>
        </p:txBody>
      </p:sp>
      <p:sp>
        <p:nvSpPr>
          <p:cNvPr id="54" name="object 19"/>
          <p:cNvSpPr txBox="1"/>
          <p:nvPr/>
        </p:nvSpPr>
        <p:spPr>
          <a:xfrm>
            <a:off x="210265" y="3591540"/>
            <a:ext cx="1633220" cy="336631"/>
          </a:xfrm>
          <a:prstGeom prst="rect">
            <a:avLst/>
          </a:prstGeom>
        </p:spPr>
        <p:txBody>
          <a:bodyPr vert="horz" wrap="square" lIns="0" tIns="13335" rIns="0" bIns="0" rtlCol="0">
            <a:spAutoFit/>
          </a:bodyPr>
          <a:lstStyle/>
          <a:p>
            <a:pPr marL="12700">
              <a:lnSpc>
                <a:spcPct val="150000"/>
              </a:lnSpc>
              <a:spcBef>
                <a:spcPts val="105"/>
              </a:spcBef>
            </a:pPr>
            <a:r>
              <a:rPr lang="en-IN" sz="1400" b="1" spc="-5">
                <a:solidFill>
                  <a:srgbClr val="FFFFFF"/>
                </a:solidFill>
                <a:cs typeface="Aharoni"/>
              </a:rPr>
              <a:t>Insight 1</a:t>
            </a:r>
            <a:endParaRPr sz="1400">
              <a:cs typeface="Aharoni"/>
            </a:endParaRPr>
          </a:p>
        </p:txBody>
      </p:sp>
      <p:sp>
        <p:nvSpPr>
          <p:cNvPr id="55" name="object 20"/>
          <p:cNvSpPr txBox="1"/>
          <p:nvPr/>
        </p:nvSpPr>
        <p:spPr>
          <a:xfrm>
            <a:off x="200740" y="4072196"/>
            <a:ext cx="1859040" cy="336631"/>
          </a:xfrm>
          <a:prstGeom prst="rect">
            <a:avLst/>
          </a:prstGeom>
        </p:spPr>
        <p:txBody>
          <a:bodyPr vert="horz" wrap="square" lIns="0" tIns="13335" rIns="0" bIns="0" rtlCol="0">
            <a:spAutoFit/>
          </a:bodyPr>
          <a:lstStyle/>
          <a:p>
            <a:pPr marL="12700">
              <a:lnSpc>
                <a:spcPct val="150000"/>
              </a:lnSpc>
              <a:spcBef>
                <a:spcPts val="105"/>
              </a:spcBef>
            </a:pPr>
            <a:r>
              <a:rPr lang="en-IN" sz="1400" b="1" spc="-5">
                <a:solidFill>
                  <a:srgbClr val="FFFFFF"/>
                </a:solidFill>
                <a:cs typeface="Aharoni"/>
              </a:rPr>
              <a:t>Insight </a:t>
            </a:r>
            <a:r>
              <a:rPr lang="en-IN" sz="1400" b="1" spc="-10">
                <a:solidFill>
                  <a:srgbClr val="FFFFFF"/>
                </a:solidFill>
                <a:cs typeface="Aharoni"/>
              </a:rPr>
              <a:t>2</a:t>
            </a:r>
            <a:endParaRPr sz="1400">
              <a:cs typeface="Aharoni"/>
            </a:endParaRPr>
          </a:p>
        </p:txBody>
      </p:sp>
      <p:sp>
        <p:nvSpPr>
          <p:cNvPr id="56" name="object 21"/>
          <p:cNvSpPr txBox="1"/>
          <p:nvPr/>
        </p:nvSpPr>
        <p:spPr>
          <a:xfrm>
            <a:off x="200740" y="4568845"/>
            <a:ext cx="2513967" cy="336631"/>
          </a:xfrm>
          <a:prstGeom prst="rect">
            <a:avLst/>
          </a:prstGeom>
        </p:spPr>
        <p:txBody>
          <a:bodyPr vert="horz" wrap="square" lIns="0" tIns="13335" rIns="0" bIns="0" rtlCol="0">
            <a:spAutoFit/>
          </a:bodyPr>
          <a:lstStyle/>
          <a:p>
            <a:pPr marL="12700">
              <a:lnSpc>
                <a:spcPct val="150000"/>
              </a:lnSpc>
              <a:spcBef>
                <a:spcPts val="105"/>
              </a:spcBef>
            </a:pPr>
            <a:r>
              <a:rPr lang="en-IN" sz="1400" b="1" spc="-5">
                <a:solidFill>
                  <a:srgbClr val="FFFFFF"/>
                </a:solidFill>
                <a:cs typeface="Aharoni"/>
              </a:rPr>
              <a:t>Insight 3</a:t>
            </a:r>
            <a:endParaRPr sz="1400">
              <a:cs typeface="Aharoni"/>
            </a:endParaRPr>
          </a:p>
        </p:txBody>
      </p:sp>
      <p:sp>
        <p:nvSpPr>
          <p:cNvPr id="57" name="Rectangle 56"/>
          <p:cNvSpPr/>
          <p:nvPr/>
        </p:nvSpPr>
        <p:spPr>
          <a:xfrm>
            <a:off x="-19691" y="2142824"/>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bject 22"/>
          <p:cNvSpPr txBox="1"/>
          <p:nvPr/>
        </p:nvSpPr>
        <p:spPr>
          <a:xfrm>
            <a:off x="204466" y="5043443"/>
            <a:ext cx="1546905" cy="672620"/>
          </a:xfrm>
          <a:prstGeom prst="rect">
            <a:avLst/>
          </a:prstGeom>
        </p:spPr>
        <p:txBody>
          <a:bodyPr vert="horz" wrap="square" lIns="0" tIns="13335" rIns="0" bIns="0" rtlCol="0">
            <a:spAutoFit/>
          </a:bodyPr>
          <a:lstStyle/>
          <a:p>
            <a:pPr marL="12700" lvl="0">
              <a:lnSpc>
                <a:spcPct val="150000"/>
              </a:lnSpc>
              <a:spcBef>
                <a:spcPts val="105"/>
              </a:spcBef>
            </a:pPr>
            <a:r>
              <a:rPr lang="en-US" sz="1400" b="1">
                <a:solidFill>
                  <a:schemeClr val="bg1"/>
                </a:solidFill>
                <a:ea typeface="Poppins"/>
                <a:cs typeface="Poppins"/>
                <a:sym typeface="Poppins"/>
              </a:rPr>
              <a:t>Edge in Action</a:t>
            </a:r>
          </a:p>
          <a:p>
            <a:pPr marL="12700">
              <a:lnSpc>
                <a:spcPct val="150000"/>
              </a:lnSpc>
              <a:spcBef>
                <a:spcPts val="105"/>
              </a:spcBef>
            </a:pPr>
            <a:endParaRPr sz="1400">
              <a:cs typeface="Aharoni"/>
            </a:endParaRPr>
          </a:p>
        </p:txBody>
      </p:sp>
      <p:sp>
        <p:nvSpPr>
          <p:cNvPr id="59" name="object 23"/>
          <p:cNvSpPr txBox="1"/>
          <p:nvPr/>
        </p:nvSpPr>
        <p:spPr>
          <a:xfrm>
            <a:off x="200740" y="5524099"/>
            <a:ext cx="2284189" cy="335989"/>
          </a:xfrm>
          <a:prstGeom prst="rect">
            <a:avLst/>
          </a:prstGeom>
        </p:spPr>
        <p:txBody>
          <a:bodyPr vert="horz" wrap="square" lIns="0" tIns="12700" rIns="0" bIns="0" rtlCol="0">
            <a:spAutoFit/>
          </a:bodyPr>
          <a:lstStyle/>
          <a:p>
            <a:pPr lvl="0">
              <a:lnSpc>
                <a:spcPct val="150000"/>
              </a:lnSpc>
            </a:pPr>
            <a:r>
              <a:rPr lang="en-US" sz="1400" b="1">
                <a:solidFill>
                  <a:schemeClr val="bg1"/>
                </a:solidFill>
                <a:ea typeface="Poppins"/>
                <a:cs typeface="Poppins"/>
                <a:sym typeface="Poppins"/>
              </a:rPr>
              <a:t>Conclusion</a:t>
            </a:r>
          </a:p>
        </p:txBody>
      </p:sp>
      <p:sp>
        <p:nvSpPr>
          <p:cNvPr id="60" name="Rectangle 59"/>
          <p:cNvSpPr/>
          <p:nvPr/>
        </p:nvSpPr>
        <p:spPr>
          <a:xfrm>
            <a:off x="123977" y="1031920"/>
            <a:ext cx="1779911" cy="415498"/>
          </a:xfrm>
          <a:prstGeom prst="rect">
            <a:avLst/>
          </a:prstGeom>
        </p:spPr>
        <p:txBody>
          <a:bodyPr wrap="none">
            <a:spAutoFit/>
          </a:bodyPr>
          <a:lstStyle/>
          <a:p>
            <a:pPr marL="12700">
              <a:lnSpc>
                <a:spcPct val="15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61" name="object 18"/>
          <p:cNvSpPr txBox="1"/>
          <p:nvPr/>
        </p:nvSpPr>
        <p:spPr>
          <a:xfrm>
            <a:off x="200740" y="2619283"/>
            <a:ext cx="2608314" cy="336631"/>
          </a:xfrm>
          <a:prstGeom prst="rect">
            <a:avLst/>
          </a:prstGeom>
        </p:spPr>
        <p:txBody>
          <a:bodyPr vert="horz" wrap="square" lIns="0" tIns="13335" rIns="0" bIns="0" rtlCol="0">
            <a:spAutoFit/>
          </a:bodyPr>
          <a:lstStyle/>
          <a:p>
            <a:pPr lvl="0">
              <a:lnSpc>
                <a:spcPct val="150000"/>
              </a:lnSpc>
            </a:pPr>
            <a:r>
              <a:rPr lang="en-US" sz="1400" b="1">
                <a:solidFill>
                  <a:srgbClr val="FFFFFF"/>
                </a:solidFill>
                <a:ea typeface="Poppins"/>
                <a:cs typeface="Poppins"/>
                <a:sym typeface="Poppins"/>
              </a:rPr>
              <a:t>Our Aim</a:t>
            </a:r>
          </a:p>
        </p:txBody>
      </p:sp>
      <p:sp>
        <p:nvSpPr>
          <p:cNvPr id="52" name="object 17"/>
          <p:cNvSpPr txBox="1"/>
          <p:nvPr/>
        </p:nvSpPr>
        <p:spPr>
          <a:xfrm>
            <a:off x="482938" y="2109986"/>
            <a:ext cx="2781162" cy="336631"/>
          </a:xfrm>
          <a:prstGeom prst="rect">
            <a:avLst/>
          </a:prstGeom>
        </p:spPr>
        <p:txBody>
          <a:bodyPr vert="horz" wrap="square" lIns="0" tIns="13335" rIns="0" bIns="0" rtlCol="0">
            <a:spAutoFit/>
          </a:bodyPr>
          <a:lstStyle/>
          <a:p>
            <a:pPr lvl="0">
              <a:lnSpc>
                <a:spcPct val="150000"/>
              </a:lnSpc>
            </a:pPr>
            <a:r>
              <a:rPr lang="en-US" sz="1400" b="1">
                <a:ea typeface="Poppins"/>
                <a:cs typeface="Poppins"/>
                <a:sym typeface="Poppins"/>
              </a:rPr>
              <a:t>Three Key Challenges</a:t>
            </a:r>
          </a:p>
        </p:txBody>
      </p:sp>
      <p:sp>
        <p:nvSpPr>
          <p:cNvPr id="62" name="Rectangle 61"/>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133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1092" y="489706"/>
            <a:ext cx="701151" cy="685800"/>
          </a:xfrm>
          <a:prstGeom prst="rect">
            <a:avLst/>
          </a:prstGeom>
        </p:spPr>
      </p:pic>
      <p:pic>
        <p:nvPicPr>
          <p:cNvPr id="3" name="Picture 2"/>
          <p:cNvPicPr>
            <a:picLocks noChangeAspect="1"/>
          </p:cNvPicPr>
          <p:nvPr/>
        </p:nvPicPr>
        <p:blipFill>
          <a:blip r:embed="rId3"/>
          <a:stretch>
            <a:fillRect/>
          </a:stretch>
        </p:blipFill>
        <p:spPr>
          <a:xfrm>
            <a:off x="3828767" y="521314"/>
            <a:ext cx="510312" cy="622583"/>
          </a:xfrm>
          <a:prstGeom prst="rect">
            <a:avLst/>
          </a:prstGeom>
        </p:spPr>
      </p:pic>
      <p:pic>
        <p:nvPicPr>
          <p:cNvPr id="4" name="Picture 3"/>
          <p:cNvPicPr>
            <a:picLocks noChangeAspect="1"/>
          </p:cNvPicPr>
          <p:nvPr/>
        </p:nvPicPr>
        <p:blipFill>
          <a:blip r:embed="rId4"/>
          <a:stretch>
            <a:fillRect/>
          </a:stretch>
        </p:blipFill>
        <p:spPr>
          <a:xfrm>
            <a:off x="4591413" y="580354"/>
            <a:ext cx="691723" cy="551965"/>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0" y="-11062"/>
            <a:ext cx="2453861" cy="6869061"/>
          </a:xfrm>
          <a:prstGeom prst="rect">
            <a:avLst/>
          </a:prstGeom>
        </p:spPr>
      </p:pic>
      <p:sp>
        <p:nvSpPr>
          <p:cNvPr id="6" name="object 16"/>
          <p:cNvSpPr txBox="1"/>
          <p:nvPr/>
        </p:nvSpPr>
        <p:spPr>
          <a:xfrm>
            <a:off x="198247" y="1671679"/>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7" name="object 17"/>
          <p:cNvSpPr txBox="1"/>
          <p:nvPr/>
        </p:nvSpPr>
        <p:spPr>
          <a:xfrm>
            <a:off x="198247" y="2213909"/>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8" name="object 18"/>
          <p:cNvSpPr txBox="1"/>
          <p:nvPr/>
        </p:nvSpPr>
        <p:spPr>
          <a:xfrm>
            <a:off x="198247" y="3201905"/>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9" name="object 19"/>
          <p:cNvSpPr txBox="1"/>
          <p:nvPr/>
        </p:nvSpPr>
        <p:spPr>
          <a:xfrm>
            <a:off x="207772" y="3676503"/>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1</a:t>
            </a:r>
            <a:endParaRPr sz="1400">
              <a:cs typeface="Aharoni"/>
            </a:endParaRPr>
          </a:p>
        </p:txBody>
      </p:sp>
      <p:sp>
        <p:nvSpPr>
          <p:cNvPr id="10" name="object 20"/>
          <p:cNvSpPr txBox="1"/>
          <p:nvPr/>
        </p:nvSpPr>
        <p:spPr>
          <a:xfrm>
            <a:off x="198247" y="4157159"/>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a:t>
            </a:r>
            <a:r>
              <a:rPr lang="en-IN" sz="1400" b="1" spc="-10">
                <a:solidFill>
                  <a:srgbClr val="FFFFFF"/>
                </a:solidFill>
                <a:cs typeface="Aharoni"/>
              </a:rPr>
              <a:t>2</a:t>
            </a:r>
            <a:endParaRPr sz="1400">
              <a:cs typeface="Aharoni"/>
            </a:endParaRPr>
          </a:p>
        </p:txBody>
      </p:sp>
      <p:sp>
        <p:nvSpPr>
          <p:cNvPr id="11" name="object 21"/>
          <p:cNvSpPr txBox="1"/>
          <p:nvPr/>
        </p:nvSpPr>
        <p:spPr>
          <a:xfrm>
            <a:off x="198247" y="4653808"/>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3</a:t>
            </a:r>
            <a:endParaRPr sz="1400">
              <a:cs typeface="Aharoni"/>
            </a:endParaRPr>
          </a:p>
        </p:txBody>
      </p:sp>
      <p:sp>
        <p:nvSpPr>
          <p:cNvPr id="12" name="Rectangle 11"/>
          <p:cNvSpPr/>
          <p:nvPr/>
        </p:nvSpPr>
        <p:spPr>
          <a:xfrm>
            <a:off x="-18677" y="2610841"/>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bject 22"/>
          <p:cNvSpPr txBox="1"/>
          <p:nvPr/>
        </p:nvSpPr>
        <p:spPr>
          <a:xfrm>
            <a:off x="201973" y="5128406"/>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14" name="object 23"/>
          <p:cNvSpPr txBox="1"/>
          <p:nvPr/>
        </p:nvSpPr>
        <p:spPr>
          <a:xfrm>
            <a:off x="198247" y="560906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15" name="Rectangle 14"/>
          <p:cNvSpPr/>
          <p:nvPr/>
        </p:nvSpPr>
        <p:spPr>
          <a:xfrm>
            <a:off x="122547" y="1120532"/>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16" name="object 18"/>
          <p:cNvSpPr txBox="1"/>
          <p:nvPr/>
        </p:nvSpPr>
        <p:spPr>
          <a:xfrm>
            <a:off x="551408" y="2697020"/>
            <a:ext cx="2608314" cy="228909"/>
          </a:xfrm>
          <a:prstGeom prst="rect">
            <a:avLst/>
          </a:prstGeom>
        </p:spPr>
        <p:txBody>
          <a:bodyPr vert="horz" wrap="square" lIns="0" tIns="13335" rIns="0" bIns="0" rtlCol="0">
            <a:spAutoFit/>
          </a:bodyPr>
          <a:lstStyle/>
          <a:p>
            <a:pPr lvl="0"/>
            <a:r>
              <a:rPr lang="en-US" sz="1400" b="1">
                <a:ea typeface="Poppins"/>
                <a:cs typeface="Poppins"/>
                <a:sym typeface="Poppins"/>
              </a:rPr>
              <a:t>Our Aim</a:t>
            </a:r>
          </a:p>
        </p:txBody>
      </p:sp>
      <p:sp>
        <p:nvSpPr>
          <p:cNvPr id="17" name="Rectangle 16"/>
          <p:cNvSpPr/>
          <p:nvPr/>
        </p:nvSpPr>
        <p:spPr>
          <a:xfrm>
            <a:off x="10972800" y="6400800"/>
            <a:ext cx="990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Google Shape;289;gb4afc62b76_3_0"/>
          <p:cNvSpPr txBox="1"/>
          <p:nvPr/>
        </p:nvSpPr>
        <p:spPr>
          <a:xfrm>
            <a:off x="2806561" y="1136556"/>
            <a:ext cx="955765" cy="56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a:solidFill>
                  <a:srgbClr val="674EA7"/>
                </a:solidFill>
                <a:latin typeface="Roboto"/>
                <a:ea typeface="Roboto"/>
                <a:cs typeface="Roboto"/>
                <a:sym typeface="Roboto"/>
              </a:rPr>
              <a:t>Vibration Sensor</a:t>
            </a:r>
            <a:endParaRPr sz="1000" b="1">
              <a:solidFill>
                <a:srgbClr val="674EA7"/>
              </a:solidFill>
              <a:latin typeface="Roboto"/>
              <a:ea typeface="Roboto"/>
              <a:cs typeface="Roboto"/>
              <a:sym typeface="Roboto"/>
            </a:endParaRPr>
          </a:p>
        </p:txBody>
      </p:sp>
      <p:sp>
        <p:nvSpPr>
          <p:cNvPr id="19" name="Google Shape;290;gb4afc62b76_3_0"/>
          <p:cNvSpPr txBox="1"/>
          <p:nvPr/>
        </p:nvSpPr>
        <p:spPr>
          <a:xfrm>
            <a:off x="3555646" y="1135342"/>
            <a:ext cx="1100569" cy="48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a:solidFill>
                  <a:srgbClr val="674EA7"/>
                </a:solidFill>
                <a:latin typeface="Roboto"/>
                <a:ea typeface="Roboto"/>
                <a:cs typeface="Roboto"/>
                <a:sym typeface="Roboto"/>
              </a:rPr>
              <a:t>Pressure Sensor</a:t>
            </a:r>
            <a:endParaRPr sz="1000" b="1">
              <a:solidFill>
                <a:srgbClr val="674EA7"/>
              </a:solidFill>
              <a:latin typeface="Roboto"/>
              <a:ea typeface="Roboto"/>
              <a:cs typeface="Roboto"/>
              <a:sym typeface="Roboto"/>
            </a:endParaRPr>
          </a:p>
        </p:txBody>
      </p:sp>
      <p:sp>
        <p:nvSpPr>
          <p:cNvPr id="20" name="Google Shape;291;gb4afc62b76_3_0"/>
          <p:cNvSpPr txBox="1"/>
          <p:nvPr/>
        </p:nvSpPr>
        <p:spPr>
          <a:xfrm>
            <a:off x="4338577" y="1138364"/>
            <a:ext cx="1290179" cy="487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a:solidFill>
                  <a:srgbClr val="674EA7"/>
                </a:solidFill>
                <a:latin typeface="Roboto"/>
                <a:ea typeface="Roboto"/>
                <a:cs typeface="Roboto"/>
                <a:sym typeface="Roboto"/>
              </a:rPr>
              <a:t>Temperature</a:t>
            </a:r>
            <a:endParaRPr sz="1000" b="1">
              <a:solidFill>
                <a:srgbClr val="674EA7"/>
              </a:solidFill>
              <a:latin typeface="Roboto"/>
              <a:ea typeface="Roboto"/>
              <a:cs typeface="Roboto"/>
              <a:sym typeface="Roboto"/>
            </a:endParaRPr>
          </a:p>
          <a:p>
            <a:pPr marL="0" lvl="0" indent="0" algn="ctr" rtl="0">
              <a:spcBef>
                <a:spcPts val="0"/>
              </a:spcBef>
              <a:spcAft>
                <a:spcPts val="0"/>
              </a:spcAft>
              <a:buNone/>
            </a:pPr>
            <a:r>
              <a:rPr lang="en-US" sz="1000" b="1">
                <a:solidFill>
                  <a:srgbClr val="674EA7"/>
                </a:solidFill>
                <a:latin typeface="Roboto"/>
                <a:ea typeface="Roboto"/>
                <a:cs typeface="Roboto"/>
                <a:sym typeface="Roboto"/>
              </a:rPr>
              <a:t>Sensor</a:t>
            </a:r>
            <a:endParaRPr sz="1000" b="1">
              <a:solidFill>
                <a:srgbClr val="674EA7"/>
              </a:solidFill>
              <a:latin typeface="Roboto"/>
              <a:ea typeface="Roboto"/>
              <a:cs typeface="Roboto"/>
              <a:sym typeface="Roboto"/>
            </a:endParaRPr>
          </a:p>
        </p:txBody>
      </p:sp>
      <p:pic>
        <p:nvPicPr>
          <p:cNvPr id="21" name="Picture 20"/>
          <p:cNvPicPr>
            <a:picLocks noChangeAspect="1"/>
          </p:cNvPicPr>
          <p:nvPr/>
        </p:nvPicPr>
        <p:blipFill>
          <a:blip r:embed="rId7"/>
          <a:stretch>
            <a:fillRect/>
          </a:stretch>
        </p:blipFill>
        <p:spPr>
          <a:xfrm>
            <a:off x="3293059" y="2728814"/>
            <a:ext cx="1371600" cy="1534976"/>
          </a:xfrm>
          <a:prstGeom prst="rect">
            <a:avLst/>
          </a:prstGeom>
        </p:spPr>
      </p:pic>
      <p:sp>
        <p:nvSpPr>
          <p:cNvPr id="22" name="Rectangle 21"/>
          <p:cNvSpPr/>
          <p:nvPr/>
        </p:nvSpPr>
        <p:spPr>
          <a:xfrm>
            <a:off x="3122676" y="4271613"/>
            <a:ext cx="1842684" cy="307777"/>
          </a:xfrm>
          <a:prstGeom prst="rect">
            <a:avLst/>
          </a:prstGeom>
        </p:spPr>
        <p:txBody>
          <a:bodyPr wrap="none">
            <a:spAutoFit/>
          </a:bodyPr>
          <a:lstStyle/>
          <a:p>
            <a:pPr lvl="0" algn="ctr"/>
            <a:r>
              <a:rPr lang="en-US" sz="1400">
                <a:solidFill>
                  <a:srgbClr val="0070C0"/>
                </a:solidFill>
              </a:rPr>
              <a:t>Sensor Controller (SW)</a:t>
            </a:r>
          </a:p>
        </p:txBody>
      </p:sp>
      <p:sp>
        <p:nvSpPr>
          <p:cNvPr id="23" name="Google Shape;303;gb4afc62b76_3_0"/>
          <p:cNvSpPr/>
          <p:nvPr/>
        </p:nvSpPr>
        <p:spPr>
          <a:xfrm>
            <a:off x="3835809" y="1671679"/>
            <a:ext cx="443400" cy="668880"/>
          </a:xfrm>
          <a:prstGeom prst="downArrow">
            <a:avLst>
              <a:gd name="adj1" fmla="val 50000"/>
              <a:gd name="adj2" fmla="val 50000"/>
            </a:avLst>
          </a:prstGeom>
          <a:solidFill>
            <a:srgbClr val="FFFFFF"/>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a:t>l</a:t>
            </a:r>
            <a:endParaRPr/>
          </a:p>
        </p:txBody>
      </p:sp>
      <p:pic>
        <p:nvPicPr>
          <p:cNvPr id="24" name="Picture 23"/>
          <p:cNvPicPr>
            <a:picLocks noChangeAspect="1"/>
          </p:cNvPicPr>
          <p:nvPr/>
        </p:nvPicPr>
        <p:blipFill>
          <a:blip r:embed="rId8"/>
          <a:stretch>
            <a:fillRect/>
          </a:stretch>
        </p:blipFill>
        <p:spPr>
          <a:xfrm>
            <a:off x="6110343" y="2701100"/>
            <a:ext cx="1869798" cy="1590403"/>
          </a:xfrm>
          <a:prstGeom prst="rect">
            <a:avLst/>
          </a:prstGeom>
        </p:spPr>
      </p:pic>
      <p:sp>
        <p:nvSpPr>
          <p:cNvPr id="25" name="Rectangle 24"/>
          <p:cNvSpPr/>
          <p:nvPr/>
        </p:nvSpPr>
        <p:spPr>
          <a:xfrm>
            <a:off x="6563279" y="4255233"/>
            <a:ext cx="809004" cy="307777"/>
          </a:xfrm>
          <a:prstGeom prst="rect">
            <a:avLst/>
          </a:prstGeom>
        </p:spPr>
        <p:txBody>
          <a:bodyPr wrap="none">
            <a:spAutoFit/>
          </a:bodyPr>
          <a:lstStyle/>
          <a:p>
            <a:pPr lvl="0" algn="ctr"/>
            <a:r>
              <a:rPr lang="en-US" sz="1400">
                <a:solidFill>
                  <a:srgbClr val="0070C0"/>
                </a:solidFill>
              </a:rPr>
              <a:t>Arduino </a:t>
            </a:r>
          </a:p>
        </p:txBody>
      </p:sp>
      <p:sp>
        <p:nvSpPr>
          <p:cNvPr id="26" name="Google Shape;303;gb4afc62b76_3_0"/>
          <p:cNvSpPr/>
          <p:nvPr/>
        </p:nvSpPr>
        <p:spPr>
          <a:xfrm rot="16200000">
            <a:off x="5264990" y="3122681"/>
            <a:ext cx="443400" cy="829800"/>
          </a:xfrm>
          <a:prstGeom prst="downArrow">
            <a:avLst>
              <a:gd name="adj1" fmla="val 50000"/>
              <a:gd name="adj2" fmla="val 50000"/>
            </a:avLst>
          </a:prstGeom>
          <a:solidFill>
            <a:srgbClr val="FFFFFF"/>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26"/>
          <p:cNvPicPr>
            <a:picLocks noChangeAspect="1"/>
          </p:cNvPicPr>
          <p:nvPr/>
        </p:nvPicPr>
        <p:blipFill>
          <a:blip r:embed="rId9"/>
          <a:stretch>
            <a:fillRect/>
          </a:stretch>
        </p:blipFill>
        <p:spPr>
          <a:xfrm>
            <a:off x="9253503" y="2941902"/>
            <a:ext cx="1911257" cy="1294571"/>
          </a:xfrm>
          <a:prstGeom prst="rect">
            <a:avLst/>
          </a:prstGeom>
        </p:spPr>
      </p:pic>
      <p:sp>
        <p:nvSpPr>
          <p:cNvPr id="29" name="Google Shape;303;gb4afc62b76_3_0"/>
          <p:cNvSpPr/>
          <p:nvPr/>
        </p:nvSpPr>
        <p:spPr>
          <a:xfrm rot="16200000">
            <a:off x="8530709" y="3088953"/>
            <a:ext cx="443400" cy="745430"/>
          </a:xfrm>
          <a:prstGeom prst="downArrow">
            <a:avLst>
              <a:gd name="adj1" fmla="val 50000"/>
              <a:gd name="adj2" fmla="val 50000"/>
            </a:avLst>
          </a:prstGeom>
          <a:solidFill>
            <a:srgbClr val="FFFFFF"/>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Rectangle 29"/>
          <p:cNvSpPr/>
          <p:nvPr/>
        </p:nvSpPr>
        <p:spPr>
          <a:xfrm>
            <a:off x="10240260" y="1950566"/>
            <a:ext cx="1143263" cy="307777"/>
          </a:xfrm>
          <a:prstGeom prst="rect">
            <a:avLst/>
          </a:prstGeom>
        </p:spPr>
        <p:txBody>
          <a:bodyPr wrap="none">
            <a:spAutoFit/>
          </a:bodyPr>
          <a:lstStyle/>
          <a:p>
            <a:pPr lvl="0" algn="ctr"/>
            <a:r>
              <a:rPr lang="en-US" sz="1400">
                <a:solidFill>
                  <a:srgbClr val="0070C0"/>
                </a:solidFill>
              </a:rPr>
              <a:t>GSM Module</a:t>
            </a:r>
          </a:p>
        </p:txBody>
      </p:sp>
      <p:sp>
        <p:nvSpPr>
          <p:cNvPr id="31" name="Google Shape;286;gb4afc62b76_3_0"/>
          <p:cNvSpPr/>
          <p:nvPr/>
        </p:nvSpPr>
        <p:spPr>
          <a:xfrm>
            <a:off x="10729243" y="4263790"/>
            <a:ext cx="1049050" cy="725500"/>
          </a:xfrm>
          <a:prstGeom prst="rect">
            <a:avLst/>
          </a:prstGeom>
          <a:solidFill>
            <a:srgbClr val="FFFFFF"/>
          </a:solid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err="1"/>
              <a:t>IoT</a:t>
            </a:r>
            <a:r>
              <a:rPr lang="en-US" sz="1400" b="1"/>
              <a:t> Sensor Node</a:t>
            </a:r>
            <a:endParaRPr sz="1400" b="1"/>
          </a:p>
        </p:txBody>
      </p:sp>
      <p:sp>
        <p:nvSpPr>
          <p:cNvPr id="33" name="Google Shape;303;gb4afc62b76_3_0"/>
          <p:cNvSpPr/>
          <p:nvPr/>
        </p:nvSpPr>
        <p:spPr>
          <a:xfrm rot="10800000">
            <a:off x="19177493" y="8928190"/>
            <a:ext cx="92010" cy="113303"/>
          </a:xfrm>
          <a:prstGeom prst="downArrow">
            <a:avLst>
              <a:gd name="adj1" fmla="val 50000"/>
              <a:gd name="adj2" fmla="val 50000"/>
            </a:avLst>
          </a:prstGeom>
          <a:solidFill>
            <a:srgbClr val="FFFFFF"/>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Google moves Cloud IoT Core to public beta, adds new features - The World  Smart Cities Organization - We help Cities and Nations to implement Smart  Cities Concep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95782" y="5221493"/>
            <a:ext cx="2259331" cy="112966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8301293" y="6306046"/>
            <a:ext cx="1200521" cy="307777"/>
          </a:xfrm>
          <a:prstGeom prst="rect">
            <a:avLst/>
          </a:prstGeom>
        </p:spPr>
        <p:txBody>
          <a:bodyPr wrap="none">
            <a:spAutoFit/>
          </a:bodyPr>
          <a:lstStyle/>
          <a:p>
            <a:pPr lvl="0" algn="ctr"/>
            <a:r>
              <a:rPr lang="en-US" sz="1400">
                <a:solidFill>
                  <a:srgbClr val="0070C0"/>
                </a:solidFill>
              </a:rPr>
              <a:t>Cloud Storage</a:t>
            </a:r>
          </a:p>
        </p:txBody>
      </p:sp>
      <p:pic>
        <p:nvPicPr>
          <p:cNvPr id="34" name="Picture 33"/>
          <p:cNvPicPr>
            <a:picLocks noChangeAspect="1"/>
          </p:cNvPicPr>
          <p:nvPr/>
        </p:nvPicPr>
        <p:blipFill>
          <a:blip r:embed="rId11"/>
          <a:stretch>
            <a:fillRect/>
          </a:stretch>
        </p:blipFill>
        <p:spPr>
          <a:xfrm>
            <a:off x="9449985" y="452905"/>
            <a:ext cx="1754189" cy="1525258"/>
          </a:xfrm>
          <a:prstGeom prst="rect">
            <a:avLst/>
          </a:prstGeom>
        </p:spPr>
      </p:pic>
      <p:sp>
        <p:nvSpPr>
          <p:cNvPr id="37" name="Google Shape;303;gb4afc62b76_3_0"/>
          <p:cNvSpPr/>
          <p:nvPr/>
        </p:nvSpPr>
        <p:spPr>
          <a:xfrm rot="10800000">
            <a:off x="10084537" y="2385910"/>
            <a:ext cx="443400" cy="409954"/>
          </a:xfrm>
          <a:prstGeom prst="downArrow">
            <a:avLst>
              <a:gd name="adj1" fmla="val 50000"/>
              <a:gd name="adj2" fmla="val 50000"/>
            </a:avLst>
          </a:prstGeom>
          <a:solidFill>
            <a:srgbClr val="FFFFFF"/>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Rectangle 38"/>
          <p:cNvSpPr/>
          <p:nvPr/>
        </p:nvSpPr>
        <p:spPr>
          <a:xfrm>
            <a:off x="9556843" y="4360428"/>
            <a:ext cx="1100879" cy="307777"/>
          </a:xfrm>
          <a:prstGeom prst="rect">
            <a:avLst/>
          </a:prstGeom>
        </p:spPr>
        <p:txBody>
          <a:bodyPr wrap="none">
            <a:spAutoFit/>
          </a:bodyPr>
          <a:lstStyle/>
          <a:p>
            <a:pPr lvl="0" algn="ctr"/>
            <a:r>
              <a:rPr lang="en-US" sz="1400">
                <a:solidFill>
                  <a:srgbClr val="0070C0"/>
                </a:solidFill>
              </a:rPr>
              <a:t>Raspberry Pi</a:t>
            </a:r>
          </a:p>
        </p:txBody>
      </p:sp>
      <p:sp>
        <p:nvSpPr>
          <p:cNvPr id="40" name="Google Shape;303;gb4afc62b76_3_0"/>
          <p:cNvSpPr/>
          <p:nvPr/>
        </p:nvSpPr>
        <p:spPr>
          <a:xfrm rot="5400000">
            <a:off x="8696236" y="843616"/>
            <a:ext cx="443400" cy="671134"/>
          </a:xfrm>
          <a:prstGeom prst="downArrow">
            <a:avLst>
              <a:gd name="adj1" fmla="val 50000"/>
              <a:gd name="adj2" fmla="val 50000"/>
            </a:avLst>
          </a:prstGeom>
          <a:solidFill>
            <a:srgbClr val="FFFFFF"/>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Rectangle 40"/>
          <p:cNvSpPr/>
          <p:nvPr/>
        </p:nvSpPr>
        <p:spPr>
          <a:xfrm>
            <a:off x="6981795" y="2060020"/>
            <a:ext cx="1441549" cy="307777"/>
          </a:xfrm>
          <a:prstGeom prst="rect">
            <a:avLst/>
          </a:prstGeom>
        </p:spPr>
        <p:txBody>
          <a:bodyPr wrap="none">
            <a:spAutoFit/>
          </a:bodyPr>
          <a:lstStyle/>
          <a:p>
            <a:pPr lvl="0" algn="ctr"/>
            <a:r>
              <a:rPr lang="en-US" sz="1400">
                <a:solidFill>
                  <a:srgbClr val="0070C0"/>
                </a:solidFill>
              </a:rPr>
              <a:t>Alert Message !!!</a:t>
            </a:r>
          </a:p>
        </p:txBody>
      </p:sp>
      <p:sp>
        <p:nvSpPr>
          <p:cNvPr id="42" name="object 7"/>
          <p:cNvSpPr/>
          <p:nvPr/>
        </p:nvSpPr>
        <p:spPr>
          <a:xfrm>
            <a:off x="4002785" y="6542405"/>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8"/>
          <p:cNvSpPr/>
          <p:nvPr/>
        </p:nvSpPr>
        <p:spPr>
          <a:xfrm>
            <a:off x="4815078" y="6249797"/>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object 9"/>
          <p:cNvSpPr/>
          <p:nvPr/>
        </p:nvSpPr>
        <p:spPr>
          <a:xfrm>
            <a:off x="10561603" y="6553962"/>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Rectangle 37"/>
          <p:cNvSpPr/>
          <p:nvPr/>
        </p:nvSpPr>
        <p:spPr>
          <a:xfrm>
            <a:off x="6884414" y="5523144"/>
            <a:ext cx="166735" cy="133485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a:off x="11400657" y="10160"/>
            <a:ext cx="166735" cy="133485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Connector 46"/>
          <p:cNvCxnSpPr/>
          <p:nvPr/>
        </p:nvCxnSpPr>
        <p:spPr>
          <a:xfrm>
            <a:off x="6179392" y="0"/>
            <a:ext cx="0" cy="22139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774033" y="106371"/>
            <a:ext cx="2287806" cy="369332"/>
          </a:xfrm>
          <a:prstGeom prst="rect">
            <a:avLst/>
          </a:prstGeom>
        </p:spPr>
        <p:txBody>
          <a:bodyPr wrap="none">
            <a:spAutoFit/>
          </a:bodyPr>
          <a:lstStyle/>
          <a:p>
            <a:pPr lvl="0" algn="ctr"/>
            <a:r>
              <a:rPr lang="en-US" b="1" u="sng">
                <a:solidFill>
                  <a:srgbClr val="3D85C6"/>
                </a:solidFill>
                <a:latin typeface="Poppins"/>
                <a:ea typeface="Poppins"/>
                <a:cs typeface="Poppins"/>
                <a:sym typeface="Poppins"/>
              </a:rPr>
              <a:t>Remote Monitoring</a:t>
            </a:r>
          </a:p>
        </p:txBody>
      </p:sp>
      <p:pic>
        <p:nvPicPr>
          <p:cNvPr id="28" name="Picture 27"/>
          <p:cNvPicPr>
            <a:picLocks noChangeAspect="1"/>
          </p:cNvPicPr>
          <p:nvPr/>
        </p:nvPicPr>
        <p:blipFill>
          <a:blip r:embed="rId12"/>
          <a:stretch>
            <a:fillRect/>
          </a:stretch>
        </p:blipFill>
        <p:spPr>
          <a:xfrm>
            <a:off x="7273105" y="530748"/>
            <a:ext cx="896054" cy="1297412"/>
          </a:xfrm>
          <a:prstGeom prst="rect">
            <a:avLst/>
          </a:prstGeom>
        </p:spPr>
      </p:pic>
      <p:sp>
        <p:nvSpPr>
          <p:cNvPr id="49" name="Google Shape;284;gb4afc62b76_3_0"/>
          <p:cNvSpPr/>
          <p:nvPr/>
        </p:nvSpPr>
        <p:spPr>
          <a:xfrm rot="1931416">
            <a:off x="9243849" y="4647081"/>
            <a:ext cx="370417" cy="749021"/>
          </a:xfrm>
          <a:prstGeom prst="upDown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Rectangle 44"/>
          <p:cNvSpPr/>
          <p:nvPr/>
        </p:nvSpPr>
        <p:spPr>
          <a:xfrm>
            <a:off x="9315184" y="5632570"/>
            <a:ext cx="2023790" cy="523220"/>
          </a:xfrm>
          <a:prstGeom prst="rect">
            <a:avLst/>
          </a:prstGeom>
        </p:spPr>
        <p:txBody>
          <a:bodyPr wrap="square">
            <a:spAutoFit/>
          </a:bodyPr>
          <a:lstStyle/>
          <a:p>
            <a:pPr lvl="0" algn="ctr"/>
            <a:r>
              <a:rPr lang="en-US" sz="1400" b="1" err="1">
                <a:ea typeface="Calibri"/>
                <a:cs typeface="Calibri"/>
                <a:sym typeface="Calibri"/>
              </a:rPr>
              <a:t>WiFi</a:t>
            </a:r>
            <a:r>
              <a:rPr lang="en-US" sz="1400" b="1">
                <a:ea typeface="Calibri"/>
                <a:cs typeface="Calibri"/>
                <a:sym typeface="Calibri"/>
              </a:rPr>
              <a:t> or Ethernet</a:t>
            </a:r>
          </a:p>
          <a:p>
            <a:pPr lvl="0" algn="ctr"/>
            <a:r>
              <a:rPr lang="en-US" sz="1400" b="1">
                <a:ea typeface="Calibri"/>
                <a:cs typeface="Calibri"/>
                <a:sym typeface="Calibri"/>
              </a:rPr>
              <a:t>(MQTT Protocol)</a:t>
            </a:r>
          </a:p>
        </p:txBody>
      </p:sp>
    </p:spTree>
    <p:extLst>
      <p:ext uri="{BB962C8B-B14F-4D97-AF65-F5344CB8AC3E}">
        <p14:creationId xmlns:p14="http://schemas.microsoft.com/office/powerpoint/2010/main" val="146574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75654" y="6553200"/>
            <a:ext cx="685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10916653" y="6286500"/>
            <a:ext cx="1143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292" y="732890"/>
            <a:ext cx="9087853" cy="5820310"/>
          </a:xfrm>
          <a:prstGeom prst="rect">
            <a:avLst/>
          </a:prstGeom>
        </p:spPr>
      </p:pic>
      <p:sp>
        <p:nvSpPr>
          <p:cNvPr id="45" name="Rectangle 44"/>
          <p:cNvSpPr/>
          <p:nvPr/>
        </p:nvSpPr>
        <p:spPr>
          <a:xfrm>
            <a:off x="3962400" y="914400"/>
            <a:ext cx="6954253"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50"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52" name="object 19"/>
          <p:cNvSpPr txBox="1"/>
          <p:nvPr/>
        </p:nvSpPr>
        <p:spPr>
          <a:xfrm>
            <a:off x="184055" y="3215370"/>
            <a:ext cx="1633220"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Implementation</a:t>
            </a:r>
            <a:endParaRPr sz="1400">
              <a:cs typeface="Aharoni"/>
            </a:endParaRPr>
          </a:p>
        </p:txBody>
      </p:sp>
      <p:sp>
        <p:nvSpPr>
          <p:cNvPr id="53"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sz="1400" b="1" spc="-10">
                <a:solidFill>
                  <a:srgbClr val="FFFFFF"/>
                </a:solidFill>
                <a:cs typeface="Aharoni"/>
              </a:rPr>
              <a:t>E</a:t>
            </a:r>
            <a:r>
              <a:rPr sz="1400" b="1" spc="-5">
                <a:solidFill>
                  <a:srgbClr val="FFFFFF"/>
                </a:solidFill>
                <a:cs typeface="Aharoni"/>
              </a:rPr>
              <a:t>na</a:t>
            </a:r>
            <a:r>
              <a:rPr sz="1400" b="1" spc="-10">
                <a:solidFill>
                  <a:srgbClr val="FFFFFF"/>
                </a:solidFill>
                <a:cs typeface="Aharoni"/>
              </a:rPr>
              <a:t>b</a:t>
            </a:r>
            <a:r>
              <a:rPr sz="1400" b="1">
                <a:solidFill>
                  <a:srgbClr val="FFFFFF"/>
                </a:solidFill>
                <a:cs typeface="Aharoni"/>
              </a:rPr>
              <a:t>l</a:t>
            </a:r>
            <a:r>
              <a:rPr sz="1400" b="1" spc="-10">
                <a:solidFill>
                  <a:srgbClr val="FFFFFF"/>
                </a:solidFill>
                <a:cs typeface="Aharoni"/>
              </a:rPr>
              <a:t>e</a:t>
            </a:r>
            <a:r>
              <a:rPr sz="1400" b="1" spc="-5">
                <a:solidFill>
                  <a:srgbClr val="FFFFFF"/>
                </a:solidFill>
                <a:cs typeface="Aharoni"/>
              </a:rPr>
              <a:t>rs</a:t>
            </a:r>
            <a:endParaRPr sz="1400">
              <a:cs typeface="Aharoni"/>
            </a:endParaRPr>
          </a:p>
        </p:txBody>
      </p:sp>
      <p:sp>
        <p:nvSpPr>
          <p:cNvPr id="54"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Future</a:t>
            </a:r>
            <a:r>
              <a:rPr sz="1400" b="1" spc="-80">
                <a:solidFill>
                  <a:srgbClr val="FFFFFF"/>
                </a:solidFill>
                <a:cs typeface="Aharoni"/>
              </a:rPr>
              <a:t> </a:t>
            </a:r>
            <a:r>
              <a:rPr sz="1400" b="1" spc="-5">
                <a:solidFill>
                  <a:srgbClr val="FFFFFF"/>
                </a:solidFill>
                <a:cs typeface="Aharoni"/>
              </a:rPr>
              <a:t>State</a:t>
            </a:r>
            <a:endParaRPr sz="1400">
              <a:cs typeface="Aharoni"/>
            </a:endParaRPr>
          </a:p>
        </p:txBody>
      </p:sp>
      <p:sp>
        <p:nvSpPr>
          <p:cNvPr id="56" name="object 22"/>
          <p:cNvSpPr txBox="1"/>
          <p:nvPr/>
        </p:nvSpPr>
        <p:spPr>
          <a:xfrm>
            <a:off x="184055" y="4770231"/>
            <a:ext cx="716915"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Impact</a:t>
            </a:r>
            <a:endParaRPr sz="1400">
              <a:cs typeface="Aharoni"/>
            </a:endParaRPr>
          </a:p>
        </p:txBody>
      </p:sp>
      <p:sp>
        <p:nvSpPr>
          <p:cNvPr id="57" name="object 23"/>
          <p:cNvSpPr txBox="1"/>
          <p:nvPr/>
        </p:nvSpPr>
        <p:spPr>
          <a:xfrm>
            <a:off x="184054" y="5288392"/>
            <a:ext cx="2284189" cy="228268"/>
          </a:xfrm>
          <a:prstGeom prst="rect">
            <a:avLst/>
          </a:prstGeom>
        </p:spPr>
        <p:txBody>
          <a:bodyPr vert="horz" wrap="square" lIns="0" tIns="12700" rIns="0" bIns="0" rtlCol="0">
            <a:spAutoFit/>
          </a:bodyPr>
          <a:lstStyle/>
          <a:p>
            <a:pPr marL="12700">
              <a:lnSpc>
                <a:spcPct val="100000"/>
              </a:lnSpc>
              <a:spcBef>
                <a:spcPts val="100"/>
              </a:spcBef>
            </a:pPr>
            <a:r>
              <a:rPr sz="1400" b="1">
                <a:solidFill>
                  <a:srgbClr val="FFFFFF"/>
                </a:solidFill>
                <a:cs typeface="Aharoni"/>
              </a:rPr>
              <a:t>Recomm</a:t>
            </a:r>
            <a:r>
              <a:rPr sz="1400" b="1" spc="-10">
                <a:solidFill>
                  <a:srgbClr val="FFFFFF"/>
                </a:solidFill>
                <a:cs typeface="Aharoni"/>
              </a:rPr>
              <a:t>e</a:t>
            </a:r>
            <a:r>
              <a:rPr sz="1400" b="1" spc="-5">
                <a:solidFill>
                  <a:srgbClr val="FFFFFF"/>
                </a:solidFill>
                <a:cs typeface="Aharoni"/>
              </a:rPr>
              <a:t>nd</a:t>
            </a:r>
            <a:r>
              <a:rPr sz="1400" b="1" spc="-10">
                <a:solidFill>
                  <a:srgbClr val="FFFFFF"/>
                </a:solidFill>
                <a:cs typeface="Aharoni"/>
              </a:rPr>
              <a:t>a</a:t>
            </a:r>
            <a:r>
              <a:rPr sz="1400" b="1">
                <a:solidFill>
                  <a:srgbClr val="FFFFFF"/>
                </a:solidFill>
                <a:cs typeface="Aharoni"/>
              </a:rPr>
              <a:t>tio</a:t>
            </a:r>
            <a:r>
              <a:rPr sz="1400" b="1" spc="-5">
                <a:solidFill>
                  <a:srgbClr val="FFFFFF"/>
                </a:solidFill>
                <a:cs typeface="Aharoni"/>
              </a:rPr>
              <a:t>n</a:t>
            </a:r>
            <a:r>
              <a:rPr sz="1400" b="1">
                <a:solidFill>
                  <a:srgbClr val="FFFFFF"/>
                </a:solidFill>
                <a:cs typeface="Aharoni"/>
              </a:rPr>
              <a:t>s</a:t>
            </a:r>
            <a:endParaRPr sz="1400">
              <a:cs typeface="Aharoni"/>
            </a:endParaRPr>
          </a:p>
        </p:txBody>
      </p:sp>
      <p:sp>
        <p:nvSpPr>
          <p:cNvPr id="22" name="object 16"/>
          <p:cNvSpPr txBox="1"/>
          <p:nvPr/>
        </p:nvSpPr>
        <p:spPr>
          <a:xfrm>
            <a:off x="336454" y="18130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23" name="object 17"/>
          <p:cNvSpPr txBox="1"/>
          <p:nvPr/>
        </p:nvSpPr>
        <p:spPr>
          <a:xfrm>
            <a:off x="336455" y="23311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24" name="object 18"/>
          <p:cNvSpPr txBox="1"/>
          <p:nvPr/>
        </p:nvSpPr>
        <p:spPr>
          <a:xfrm>
            <a:off x="336455" y="2849051"/>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25" name="object 19"/>
          <p:cNvSpPr txBox="1"/>
          <p:nvPr/>
        </p:nvSpPr>
        <p:spPr>
          <a:xfrm>
            <a:off x="336455" y="3367770"/>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1</a:t>
            </a:r>
            <a:endParaRPr sz="1400">
              <a:cs typeface="Aharoni"/>
            </a:endParaRPr>
          </a:p>
        </p:txBody>
      </p:sp>
      <p:sp>
        <p:nvSpPr>
          <p:cNvPr id="26" name="object 20"/>
          <p:cNvSpPr txBox="1"/>
          <p:nvPr/>
        </p:nvSpPr>
        <p:spPr>
          <a:xfrm>
            <a:off x="336455" y="3885930"/>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10">
                <a:solidFill>
                  <a:srgbClr val="FFFFFF"/>
                </a:solidFill>
                <a:cs typeface="Aharoni"/>
              </a:rPr>
              <a:t>2</a:t>
            </a:r>
            <a:endParaRPr sz="1400">
              <a:cs typeface="Aharoni"/>
            </a:endParaRPr>
          </a:p>
        </p:txBody>
      </p:sp>
      <p:sp>
        <p:nvSpPr>
          <p:cNvPr id="27" name="object 21"/>
          <p:cNvSpPr txBox="1"/>
          <p:nvPr/>
        </p:nvSpPr>
        <p:spPr>
          <a:xfrm>
            <a:off x="336454" y="4404090"/>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3</a:t>
            </a:r>
            <a:endParaRPr sz="1400">
              <a:cs typeface="Aharoni"/>
            </a:endParaRPr>
          </a:p>
        </p:txBody>
      </p:sp>
      <p:sp>
        <p:nvSpPr>
          <p:cNvPr id="28" name="Rectangle 27"/>
          <p:cNvSpPr/>
          <p:nvPr/>
        </p:nvSpPr>
        <p:spPr>
          <a:xfrm>
            <a:off x="152400" y="1219200"/>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bject 22"/>
          <p:cNvSpPr txBox="1"/>
          <p:nvPr/>
        </p:nvSpPr>
        <p:spPr>
          <a:xfrm>
            <a:off x="324567" y="4922631"/>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30" name="object 23"/>
          <p:cNvSpPr txBox="1"/>
          <p:nvPr/>
        </p:nvSpPr>
        <p:spPr>
          <a:xfrm>
            <a:off x="336454" y="544079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31" name="Rectangle 30"/>
          <p:cNvSpPr/>
          <p:nvPr/>
        </p:nvSpPr>
        <p:spPr>
          <a:xfrm>
            <a:off x="228054" y="1262551"/>
            <a:ext cx="1779911" cy="307777"/>
          </a:xfrm>
          <a:prstGeom prst="rect">
            <a:avLst/>
          </a:prstGeom>
        </p:spPr>
        <p:txBody>
          <a:bodyPr wrap="none">
            <a:spAutoFit/>
          </a:bodyPr>
          <a:lstStyle/>
          <a:p>
            <a:pPr marL="12700">
              <a:lnSpc>
                <a:spcPct val="100000"/>
              </a:lnSpc>
              <a:spcBef>
                <a:spcPts val="105"/>
              </a:spcBef>
            </a:pPr>
            <a:r>
              <a:rPr lang="en-IN" sz="1400" b="1">
                <a:cs typeface="Aharoni"/>
              </a:rPr>
              <a:t>Business Case Details</a:t>
            </a:r>
            <a:endParaRPr lang="en-IN" sz="1400">
              <a:cs typeface="Aharoni"/>
            </a:endParaRPr>
          </a:p>
        </p:txBody>
      </p:sp>
      <p:grpSp>
        <p:nvGrpSpPr>
          <p:cNvPr id="67" name="object 2"/>
          <p:cNvGrpSpPr/>
          <p:nvPr/>
        </p:nvGrpSpPr>
        <p:grpSpPr>
          <a:xfrm>
            <a:off x="-13837" y="0"/>
            <a:ext cx="2376038" cy="6858000"/>
            <a:chOff x="0" y="0"/>
            <a:chExt cx="2514600" cy="8641080"/>
          </a:xfrm>
          <a:solidFill>
            <a:srgbClr val="7030A0"/>
          </a:solidFill>
        </p:grpSpPr>
        <p:sp>
          <p:nvSpPr>
            <p:cNvPr id="68"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p:spPr>
          <p:txBody>
            <a:bodyPr wrap="square" lIns="0" tIns="0" rIns="0" bIns="0" rtlCol="0"/>
            <a:lstStyle/>
            <a:p>
              <a:endParaRPr sz="1400"/>
            </a:p>
          </p:txBody>
        </p:sp>
        <p:sp>
          <p:nvSpPr>
            <p:cNvPr id="69" name="object 4"/>
            <p:cNvSpPr/>
            <p:nvPr/>
          </p:nvSpPr>
          <p:spPr>
            <a:xfrm>
              <a:off x="0" y="1438656"/>
              <a:ext cx="249430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grpFill/>
          </p:spPr>
          <p:txBody>
            <a:bodyPr wrap="square" lIns="0" tIns="0" rIns="0" bIns="0" rtlCol="0"/>
            <a:lstStyle/>
            <a:p>
              <a:endParaRPr sz="1400"/>
            </a:p>
          </p:txBody>
        </p:sp>
      </p:grpSp>
      <p:sp>
        <p:nvSpPr>
          <p:cNvPr id="70"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72" name="object 19"/>
          <p:cNvSpPr txBox="1"/>
          <p:nvPr/>
        </p:nvSpPr>
        <p:spPr>
          <a:xfrm>
            <a:off x="184055" y="3215370"/>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1</a:t>
            </a:r>
            <a:endParaRPr sz="1400">
              <a:cs typeface="Aharoni"/>
            </a:endParaRPr>
          </a:p>
        </p:txBody>
      </p:sp>
      <p:sp>
        <p:nvSpPr>
          <p:cNvPr id="73"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10">
                <a:solidFill>
                  <a:srgbClr val="FFFFFF"/>
                </a:solidFill>
                <a:cs typeface="Aharoni"/>
              </a:rPr>
              <a:t>2</a:t>
            </a:r>
            <a:endParaRPr sz="1400">
              <a:cs typeface="Aharoni"/>
            </a:endParaRPr>
          </a:p>
        </p:txBody>
      </p:sp>
      <p:sp>
        <p:nvSpPr>
          <p:cNvPr id="74"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3</a:t>
            </a:r>
            <a:endParaRPr sz="1400">
              <a:cs typeface="Aharoni"/>
            </a:endParaRPr>
          </a:p>
        </p:txBody>
      </p:sp>
      <p:sp>
        <p:nvSpPr>
          <p:cNvPr id="75" name="Rectangle 74"/>
          <p:cNvSpPr/>
          <p:nvPr/>
        </p:nvSpPr>
        <p:spPr>
          <a:xfrm>
            <a:off x="-8748" y="2621167"/>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object 22"/>
          <p:cNvSpPr txBox="1"/>
          <p:nvPr/>
        </p:nvSpPr>
        <p:spPr>
          <a:xfrm>
            <a:off x="172167" y="4770231"/>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77" name="object 23"/>
          <p:cNvSpPr txBox="1"/>
          <p:nvPr/>
        </p:nvSpPr>
        <p:spPr>
          <a:xfrm>
            <a:off x="184054" y="528839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78" name="Rectangle 77"/>
          <p:cNvSpPr/>
          <p:nvPr/>
        </p:nvSpPr>
        <p:spPr>
          <a:xfrm>
            <a:off x="75654" y="1110151"/>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79" name="object 17"/>
          <p:cNvSpPr txBox="1"/>
          <p:nvPr/>
        </p:nvSpPr>
        <p:spPr>
          <a:xfrm>
            <a:off x="172167" y="2132405"/>
            <a:ext cx="2781162" cy="228909"/>
          </a:xfrm>
          <a:prstGeom prst="rect">
            <a:avLst/>
          </a:prstGeom>
        </p:spPr>
        <p:txBody>
          <a:bodyPr vert="horz" wrap="square" lIns="0" tIns="13335" rIns="0" bIns="0" rtlCol="0">
            <a:spAutoFit/>
          </a:bodyPr>
          <a:lstStyle/>
          <a:p>
            <a:pPr lvl="0"/>
            <a:r>
              <a:rPr lang="en-US" sz="1400" b="1">
                <a:solidFill>
                  <a:schemeClr val="bg1"/>
                </a:solidFill>
                <a:ea typeface="Poppins"/>
                <a:cs typeface="Poppins"/>
                <a:sym typeface="Poppins"/>
              </a:rPr>
              <a:t>Three Key Challenges</a:t>
            </a:r>
          </a:p>
        </p:txBody>
      </p:sp>
      <p:sp>
        <p:nvSpPr>
          <p:cNvPr id="71" name="object 18"/>
          <p:cNvSpPr txBox="1"/>
          <p:nvPr/>
        </p:nvSpPr>
        <p:spPr>
          <a:xfrm>
            <a:off x="304470" y="2696617"/>
            <a:ext cx="2608314" cy="228909"/>
          </a:xfrm>
          <a:prstGeom prst="rect">
            <a:avLst/>
          </a:prstGeom>
        </p:spPr>
        <p:txBody>
          <a:bodyPr vert="horz" wrap="square" lIns="0" tIns="13335" rIns="0" bIns="0" rtlCol="0">
            <a:spAutoFit/>
          </a:bodyPr>
          <a:lstStyle/>
          <a:p>
            <a:pPr lvl="0"/>
            <a:r>
              <a:rPr lang="en-US" sz="1400" b="1">
                <a:ea typeface="Poppins"/>
                <a:cs typeface="Poppins"/>
                <a:sym typeface="Poppins"/>
              </a:rPr>
              <a:t>Maintenance Architecture</a:t>
            </a:r>
          </a:p>
        </p:txBody>
      </p:sp>
      <p:sp>
        <p:nvSpPr>
          <p:cNvPr id="37" name="object 5"/>
          <p:cNvSpPr/>
          <p:nvPr/>
        </p:nvSpPr>
        <p:spPr>
          <a:xfrm>
            <a:off x="9411461" y="-126"/>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6"/>
          <p:cNvSpPr/>
          <p:nvPr/>
        </p:nvSpPr>
        <p:spPr>
          <a:xfrm>
            <a:off x="10110978" y="-126"/>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9" name="object 7"/>
          <p:cNvSpPr/>
          <p:nvPr/>
        </p:nvSpPr>
        <p:spPr>
          <a:xfrm>
            <a:off x="4002785" y="6542405"/>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8"/>
          <p:cNvSpPr/>
          <p:nvPr/>
        </p:nvSpPr>
        <p:spPr>
          <a:xfrm>
            <a:off x="4815078" y="6249797"/>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9"/>
          <p:cNvSpPr/>
          <p:nvPr/>
        </p:nvSpPr>
        <p:spPr>
          <a:xfrm>
            <a:off x="8900921" y="6542405"/>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0" y="-11062"/>
            <a:ext cx="2453861" cy="6869061"/>
          </a:xfrm>
          <a:prstGeom prst="rect">
            <a:avLst/>
          </a:prstGeom>
        </p:spPr>
      </p:pic>
      <p:sp>
        <p:nvSpPr>
          <p:cNvPr id="48" name="object 16"/>
          <p:cNvSpPr txBox="1"/>
          <p:nvPr/>
        </p:nvSpPr>
        <p:spPr>
          <a:xfrm>
            <a:off x="198247" y="1671679"/>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51" name="object 17"/>
          <p:cNvSpPr txBox="1"/>
          <p:nvPr/>
        </p:nvSpPr>
        <p:spPr>
          <a:xfrm>
            <a:off x="198247" y="2213909"/>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58" name="object 19"/>
          <p:cNvSpPr txBox="1"/>
          <p:nvPr/>
        </p:nvSpPr>
        <p:spPr>
          <a:xfrm>
            <a:off x="207772" y="3676503"/>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1</a:t>
            </a:r>
            <a:endParaRPr sz="1400">
              <a:cs typeface="Aharoni"/>
            </a:endParaRPr>
          </a:p>
        </p:txBody>
      </p:sp>
      <p:sp>
        <p:nvSpPr>
          <p:cNvPr id="59" name="object 20"/>
          <p:cNvSpPr txBox="1"/>
          <p:nvPr/>
        </p:nvSpPr>
        <p:spPr>
          <a:xfrm>
            <a:off x="198247" y="4157159"/>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a:t>
            </a:r>
            <a:r>
              <a:rPr lang="en-IN" sz="1400" b="1" spc="-10">
                <a:solidFill>
                  <a:srgbClr val="FFFFFF"/>
                </a:solidFill>
                <a:cs typeface="Aharoni"/>
              </a:rPr>
              <a:t>2</a:t>
            </a:r>
            <a:endParaRPr sz="1400">
              <a:cs typeface="Aharoni"/>
            </a:endParaRPr>
          </a:p>
        </p:txBody>
      </p:sp>
      <p:sp>
        <p:nvSpPr>
          <p:cNvPr id="60" name="object 21"/>
          <p:cNvSpPr txBox="1"/>
          <p:nvPr/>
        </p:nvSpPr>
        <p:spPr>
          <a:xfrm>
            <a:off x="198247" y="4653808"/>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3</a:t>
            </a:r>
            <a:endParaRPr sz="1400">
              <a:cs typeface="Aharoni"/>
            </a:endParaRPr>
          </a:p>
        </p:txBody>
      </p:sp>
      <p:sp>
        <p:nvSpPr>
          <p:cNvPr id="61" name="Rectangle 60"/>
          <p:cNvSpPr/>
          <p:nvPr/>
        </p:nvSpPr>
        <p:spPr>
          <a:xfrm>
            <a:off x="0" y="3125354"/>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bject 22"/>
          <p:cNvSpPr txBox="1"/>
          <p:nvPr/>
        </p:nvSpPr>
        <p:spPr>
          <a:xfrm>
            <a:off x="201973" y="5128406"/>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63" name="object 23"/>
          <p:cNvSpPr txBox="1"/>
          <p:nvPr/>
        </p:nvSpPr>
        <p:spPr>
          <a:xfrm>
            <a:off x="198247" y="560906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64" name="Rectangle 63"/>
          <p:cNvSpPr/>
          <p:nvPr/>
        </p:nvSpPr>
        <p:spPr>
          <a:xfrm>
            <a:off x="96641" y="1146472"/>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65" name="object 18"/>
          <p:cNvSpPr txBox="1"/>
          <p:nvPr/>
        </p:nvSpPr>
        <p:spPr>
          <a:xfrm>
            <a:off x="207772" y="2704872"/>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Our Aim</a:t>
            </a:r>
          </a:p>
        </p:txBody>
      </p:sp>
      <p:sp>
        <p:nvSpPr>
          <p:cNvPr id="55" name="object 18"/>
          <p:cNvSpPr txBox="1"/>
          <p:nvPr/>
        </p:nvSpPr>
        <p:spPr>
          <a:xfrm>
            <a:off x="361049" y="3201445"/>
            <a:ext cx="2608314" cy="228909"/>
          </a:xfrm>
          <a:prstGeom prst="rect">
            <a:avLst/>
          </a:prstGeom>
        </p:spPr>
        <p:txBody>
          <a:bodyPr vert="horz" wrap="square" lIns="0" tIns="13335" rIns="0" bIns="0" rtlCol="0">
            <a:spAutoFit/>
          </a:bodyPr>
          <a:lstStyle/>
          <a:p>
            <a:pPr lvl="0"/>
            <a:r>
              <a:rPr lang="en-US" sz="1400" b="1">
                <a:ea typeface="Poppins"/>
                <a:cs typeface="Poppins"/>
                <a:sym typeface="Poppins"/>
              </a:rPr>
              <a:t>Maintenance Architecture</a:t>
            </a:r>
          </a:p>
        </p:txBody>
      </p:sp>
      <p:sp>
        <p:nvSpPr>
          <p:cNvPr id="66" name="Rectangle 65"/>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p:cNvGrpSpPr/>
          <p:nvPr/>
        </p:nvGrpSpPr>
        <p:grpSpPr>
          <a:xfrm>
            <a:off x="-13838" y="0"/>
            <a:ext cx="2376038" cy="6858000"/>
            <a:chOff x="0" y="0"/>
            <a:chExt cx="2514600" cy="8641080"/>
          </a:xfrm>
          <a:solidFill>
            <a:srgbClr val="7030A0"/>
          </a:solidFill>
        </p:grpSpPr>
        <p:sp>
          <p:nvSpPr>
            <p:cNvPr id="5"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p:spPr>
          <p:txBody>
            <a:bodyPr wrap="square" lIns="0" tIns="0" rIns="0" bIns="0" rtlCol="0"/>
            <a:lstStyle/>
            <a:p>
              <a:endParaRPr sz="1400"/>
            </a:p>
          </p:txBody>
        </p:sp>
        <p:sp>
          <p:nvSpPr>
            <p:cNvPr id="6" name="object 4"/>
            <p:cNvSpPr/>
            <p:nvPr/>
          </p:nvSpPr>
          <p:spPr>
            <a:xfrm>
              <a:off x="10150" y="1413500"/>
              <a:ext cx="249430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solidFill>
              <a:srgbClr val="7030A0"/>
            </a:solidFill>
            <a:ln>
              <a:solidFill>
                <a:srgbClr val="7030A0"/>
              </a:solidFill>
            </a:ln>
          </p:spPr>
          <p:txBody>
            <a:bodyPr wrap="square" lIns="0" tIns="0" rIns="0" bIns="0" rtlCol="0"/>
            <a:lstStyle/>
            <a:p>
              <a:endParaRPr sz="1400"/>
            </a:p>
          </p:txBody>
        </p:sp>
      </p:grpSp>
      <p:sp>
        <p:nvSpPr>
          <p:cNvPr id="7"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8"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11" name="object 21"/>
          <p:cNvSpPr txBox="1"/>
          <p:nvPr/>
        </p:nvSpPr>
        <p:spPr>
          <a:xfrm>
            <a:off x="184054" y="4251690"/>
            <a:ext cx="2513967"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Future</a:t>
            </a:r>
            <a:r>
              <a:rPr sz="1400" b="1" spc="-80">
                <a:solidFill>
                  <a:srgbClr val="FFFFFF"/>
                </a:solidFill>
                <a:cs typeface="Aharoni"/>
              </a:rPr>
              <a:t> </a:t>
            </a:r>
            <a:r>
              <a:rPr sz="1400" b="1" spc="-5">
                <a:solidFill>
                  <a:srgbClr val="FFFFFF"/>
                </a:solidFill>
                <a:cs typeface="Aharoni"/>
              </a:rPr>
              <a:t>State</a:t>
            </a:r>
            <a:endParaRPr sz="1400">
              <a:cs typeface="Aharoni"/>
            </a:endParaRPr>
          </a:p>
        </p:txBody>
      </p:sp>
      <p:sp>
        <p:nvSpPr>
          <p:cNvPr id="12" name="Rectangle 11"/>
          <p:cNvSpPr/>
          <p:nvPr/>
        </p:nvSpPr>
        <p:spPr>
          <a:xfrm>
            <a:off x="-4247" y="4213597"/>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bject 22"/>
          <p:cNvSpPr txBox="1"/>
          <p:nvPr/>
        </p:nvSpPr>
        <p:spPr>
          <a:xfrm>
            <a:off x="184055" y="4770231"/>
            <a:ext cx="716915" cy="22890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cs typeface="Aharoni"/>
              </a:rPr>
              <a:t>Impact</a:t>
            </a:r>
            <a:endParaRPr sz="1400">
              <a:cs typeface="Aharoni"/>
            </a:endParaRPr>
          </a:p>
        </p:txBody>
      </p:sp>
      <p:sp>
        <p:nvSpPr>
          <p:cNvPr id="14" name="object 23"/>
          <p:cNvSpPr txBox="1"/>
          <p:nvPr/>
        </p:nvSpPr>
        <p:spPr>
          <a:xfrm>
            <a:off x="184054" y="5288392"/>
            <a:ext cx="2284189" cy="228268"/>
          </a:xfrm>
          <a:prstGeom prst="rect">
            <a:avLst/>
          </a:prstGeom>
        </p:spPr>
        <p:txBody>
          <a:bodyPr vert="horz" wrap="square" lIns="0" tIns="12700" rIns="0" bIns="0" rtlCol="0">
            <a:spAutoFit/>
          </a:bodyPr>
          <a:lstStyle/>
          <a:p>
            <a:pPr marL="12700">
              <a:lnSpc>
                <a:spcPct val="100000"/>
              </a:lnSpc>
              <a:spcBef>
                <a:spcPts val="100"/>
              </a:spcBef>
            </a:pPr>
            <a:r>
              <a:rPr sz="1400" b="1">
                <a:solidFill>
                  <a:srgbClr val="FFFFFF"/>
                </a:solidFill>
                <a:cs typeface="Aharoni"/>
              </a:rPr>
              <a:t>Recomm</a:t>
            </a:r>
            <a:r>
              <a:rPr sz="1400" b="1" spc="-10">
                <a:solidFill>
                  <a:srgbClr val="FFFFFF"/>
                </a:solidFill>
                <a:cs typeface="Aharoni"/>
              </a:rPr>
              <a:t>e</a:t>
            </a:r>
            <a:r>
              <a:rPr sz="1400" b="1" spc="-5">
                <a:solidFill>
                  <a:srgbClr val="FFFFFF"/>
                </a:solidFill>
                <a:cs typeface="Aharoni"/>
              </a:rPr>
              <a:t>nd</a:t>
            </a:r>
            <a:r>
              <a:rPr sz="1400" b="1" spc="-10">
                <a:solidFill>
                  <a:srgbClr val="FFFFFF"/>
                </a:solidFill>
                <a:cs typeface="Aharoni"/>
              </a:rPr>
              <a:t>a</a:t>
            </a:r>
            <a:r>
              <a:rPr sz="1400" b="1">
                <a:solidFill>
                  <a:srgbClr val="FFFFFF"/>
                </a:solidFill>
                <a:cs typeface="Aharoni"/>
              </a:rPr>
              <a:t>tio</a:t>
            </a:r>
            <a:r>
              <a:rPr sz="1400" b="1" spc="-5">
                <a:solidFill>
                  <a:srgbClr val="FFFFFF"/>
                </a:solidFill>
                <a:cs typeface="Aharoni"/>
              </a:rPr>
              <a:t>n</a:t>
            </a:r>
            <a:r>
              <a:rPr sz="1400" b="1">
                <a:solidFill>
                  <a:srgbClr val="FFFFFF"/>
                </a:solidFill>
                <a:cs typeface="Aharoni"/>
              </a:rPr>
              <a:t>s</a:t>
            </a:r>
            <a:endParaRPr sz="1400">
              <a:cs typeface="Aharoni"/>
            </a:endParaRPr>
          </a:p>
        </p:txBody>
      </p:sp>
      <p:sp>
        <p:nvSpPr>
          <p:cNvPr id="15" name="Rectangle 14"/>
          <p:cNvSpPr/>
          <p:nvPr/>
        </p:nvSpPr>
        <p:spPr>
          <a:xfrm>
            <a:off x="73334" y="1107235"/>
            <a:ext cx="1779911" cy="307777"/>
          </a:xfrm>
          <a:prstGeom prst="rect">
            <a:avLst/>
          </a:prstGeom>
          <a:ln>
            <a:solidFill>
              <a:srgbClr val="7030A0"/>
            </a:solidFill>
          </a:ln>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16" name="object 18"/>
          <p:cNvSpPr txBox="1"/>
          <p:nvPr/>
        </p:nvSpPr>
        <p:spPr>
          <a:xfrm>
            <a:off x="184054" y="2635572"/>
            <a:ext cx="2608314" cy="228909"/>
          </a:xfrm>
          <a:prstGeom prst="rect">
            <a:avLst/>
          </a:prstGeom>
        </p:spPr>
        <p:txBody>
          <a:bodyPr vert="horz" wrap="square" lIns="0" tIns="13335" rIns="0" bIns="0" rtlCol="0">
            <a:spAutoFit/>
          </a:bodyPr>
          <a:lstStyle/>
          <a:p>
            <a:pPr lvl="0"/>
            <a:r>
              <a:rPr lang="en-US" sz="1400" b="1">
                <a:solidFill>
                  <a:schemeClr val="bg1"/>
                </a:solidFill>
                <a:ea typeface="Poppins"/>
                <a:cs typeface="Poppins"/>
                <a:sym typeface="Poppins"/>
              </a:rPr>
              <a:t>Maintenance Architecture</a:t>
            </a:r>
          </a:p>
        </p:txBody>
      </p:sp>
      <p:sp>
        <p:nvSpPr>
          <p:cNvPr id="17" name="Rectangle 16"/>
          <p:cNvSpPr/>
          <p:nvPr/>
        </p:nvSpPr>
        <p:spPr>
          <a:xfrm>
            <a:off x="10668000" y="6477000"/>
            <a:ext cx="1371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object 2"/>
          <p:cNvGrpSpPr/>
          <p:nvPr/>
        </p:nvGrpSpPr>
        <p:grpSpPr>
          <a:xfrm>
            <a:off x="-13837" y="0"/>
            <a:ext cx="2376038" cy="6858000"/>
            <a:chOff x="0" y="0"/>
            <a:chExt cx="2514600" cy="8641080"/>
          </a:xfrm>
          <a:solidFill>
            <a:srgbClr val="7030A0"/>
          </a:solidFill>
        </p:grpSpPr>
        <p:sp>
          <p:nvSpPr>
            <p:cNvPr id="19" name="object 3"/>
            <p:cNvSpPr/>
            <p:nvPr/>
          </p:nvSpPr>
          <p:spPr>
            <a:xfrm>
              <a:off x="0" y="0"/>
              <a:ext cx="2514600" cy="8641080"/>
            </a:xfrm>
            <a:custGeom>
              <a:avLst/>
              <a:gdLst/>
              <a:ahLst/>
              <a:cxnLst/>
              <a:rect l="l" t="t" r="r" b="b"/>
              <a:pathLst>
                <a:path w="2085339" h="8641080">
                  <a:moveTo>
                    <a:pt x="2084832" y="1792224"/>
                  </a:moveTo>
                  <a:lnTo>
                    <a:pt x="0" y="1792224"/>
                  </a:lnTo>
                  <a:lnTo>
                    <a:pt x="0" y="8641080"/>
                  </a:lnTo>
                  <a:lnTo>
                    <a:pt x="2084832" y="8641080"/>
                  </a:lnTo>
                  <a:lnTo>
                    <a:pt x="2084832" y="1792224"/>
                  </a:lnTo>
                  <a:close/>
                </a:path>
                <a:path w="2085339" h="8641080">
                  <a:moveTo>
                    <a:pt x="2084832" y="0"/>
                  </a:moveTo>
                  <a:lnTo>
                    <a:pt x="0" y="0"/>
                  </a:lnTo>
                  <a:lnTo>
                    <a:pt x="0" y="1438656"/>
                  </a:lnTo>
                  <a:lnTo>
                    <a:pt x="2084832" y="1438656"/>
                  </a:lnTo>
                  <a:lnTo>
                    <a:pt x="2084832" y="0"/>
                  </a:lnTo>
                  <a:close/>
                </a:path>
              </a:pathLst>
            </a:custGeom>
            <a:grpFill/>
          </p:spPr>
          <p:txBody>
            <a:bodyPr wrap="square" lIns="0" tIns="0" rIns="0" bIns="0" rtlCol="0"/>
            <a:lstStyle/>
            <a:p>
              <a:endParaRPr sz="1400"/>
            </a:p>
          </p:txBody>
        </p:sp>
        <p:sp>
          <p:nvSpPr>
            <p:cNvPr id="20" name="object 4"/>
            <p:cNvSpPr/>
            <p:nvPr/>
          </p:nvSpPr>
          <p:spPr>
            <a:xfrm>
              <a:off x="0" y="1438656"/>
              <a:ext cx="2494301" cy="385091"/>
            </a:xfrm>
            <a:custGeom>
              <a:avLst/>
              <a:gdLst/>
              <a:ahLst/>
              <a:cxnLst/>
              <a:rect l="l" t="t" r="r" b="b"/>
              <a:pathLst>
                <a:path w="2074545" h="353694">
                  <a:moveTo>
                    <a:pt x="2074164" y="0"/>
                  </a:moveTo>
                  <a:lnTo>
                    <a:pt x="0" y="0"/>
                  </a:lnTo>
                  <a:lnTo>
                    <a:pt x="0" y="353568"/>
                  </a:lnTo>
                  <a:lnTo>
                    <a:pt x="2074164" y="353568"/>
                  </a:lnTo>
                  <a:lnTo>
                    <a:pt x="2074164" y="0"/>
                  </a:lnTo>
                  <a:close/>
                </a:path>
              </a:pathLst>
            </a:custGeom>
            <a:grpFill/>
          </p:spPr>
          <p:txBody>
            <a:bodyPr wrap="square" lIns="0" tIns="0" rIns="0" bIns="0" rtlCol="0"/>
            <a:lstStyle/>
            <a:p>
              <a:endParaRPr sz="1400"/>
            </a:p>
          </p:txBody>
        </p:sp>
      </p:grpSp>
      <p:sp>
        <p:nvSpPr>
          <p:cNvPr id="21" name="object 16"/>
          <p:cNvSpPr txBox="1"/>
          <p:nvPr/>
        </p:nvSpPr>
        <p:spPr>
          <a:xfrm>
            <a:off x="184054" y="1660636"/>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22" name="object 17"/>
          <p:cNvSpPr txBox="1"/>
          <p:nvPr/>
        </p:nvSpPr>
        <p:spPr>
          <a:xfrm>
            <a:off x="184055" y="2178796"/>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23" name="object 18"/>
          <p:cNvSpPr txBox="1"/>
          <p:nvPr/>
        </p:nvSpPr>
        <p:spPr>
          <a:xfrm>
            <a:off x="184055" y="2696651"/>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24" name="object 19"/>
          <p:cNvSpPr txBox="1"/>
          <p:nvPr/>
        </p:nvSpPr>
        <p:spPr>
          <a:xfrm>
            <a:off x="184055" y="3215370"/>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1</a:t>
            </a:r>
            <a:endParaRPr sz="1400">
              <a:cs typeface="Aharoni"/>
            </a:endParaRPr>
          </a:p>
        </p:txBody>
      </p:sp>
      <p:sp>
        <p:nvSpPr>
          <p:cNvPr id="25" name="object 20"/>
          <p:cNvSpPr txBox="1"/>
          <p:nvPr/>
        </p:nvSpPr>
        <p:spPr>
          <a:xfrm>
            <a:off x="184055" y="3733530"/>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10">
                <a:solidFill>
                  <a:srgbClr val="FFFFFF"/>
                </a:solidFill>
                <a:cs typeface="Aharoni"/>
              </a:rPr>
              <a:t>2</a:t>
            </a:r>
            <a:endParaRPr sz="1400">
              <a:cs typeface="Aharoni"/>
            </a:endParaRPr>
          </a:p>
        </p:txBody>
      </p:sp>
      <p:sp>
        <p:nvSpPr>
          <p:cNvPr id="27" name="Rectangle 26"/>
          <p:cNvSpPr/>
          <p:nvPr/>
        </p:nvSpPr>
        <p:spPr>
          <a:xfrm>
            <a:off x="0" y="4152518"/>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bject 22"/>
          <p:cNvSpPr txBox="1"/>
          <p:nvPr/>
        </p:nvSpPr>
        <p:spPr>
          <a:xfrm>
            <a:off x="172167" y="4770231"/>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29" name="object 23"/>
          <p:cNvSpPr txBox="1"/>
          <p:nvPr/>
        </p:nvSpPr>
        <p:spPr>
          <a:xfrm>
            <a:off x="184054" y="528839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30" name="Rectangle 29"/>
          <p:cNvSpPr/>
          <p:nvPr/>
        </p:nvSpPr>
        <p:spPr>
          <a:xfrm>
            <a:off x="75654" y="1110151"/>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26" name="object 21"/>
          <p:cNvSpPr txBox="1"/>
          <p:nvPr/>
        </p:nvSpPr>
        <p:spPr>
          <a:xfrm>
            <a:off x="462088" y="4232808"/>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cs typeface="Aharoni"/>
              </a:rPr>
              <a:t>3</a:t>
            </a:r>
            <a:endParaRPr sz="1400">
              <a:cs typeface="Aharoni"/>
            </a:endParaRPr>
          </a:p>
        </p:txBody>
      </p:sp>
      <p:sp>
        <p:nvSpPr>
          <p:cNvPr id="31" name="object 3"/>
          <p:cNvSpPr txBox="1"/>
          <p:nvPr/>
        </p:nvSpPr>
        <p:spPr>
          <a:xfrm>
            <a:off x="2688496" y="1054118"/>
            <a:ext cx="9119690" cy="3609321"/>
          </a:xfrm>
          <a:prstGeom prst="rect">
            <a:avLst/>
          </a:prstGeom>
        </p:spPr>
        <p:txBody>
          <a:bodyPr vert="horz" wrap="square" lIns="0" tIns="13335" rIns="0" bIns="0" rtlCol="0">
            <a:spAutoFit/>
          </a:bodyPr>
          <a:lstStyle/>
          <a:p>
            <a:pPr marL="24765" algn="ctr">
              <a:lnSpc>
                <a:spcPct val="100000"/>
              </a:lnSpc>
              <a:spcBef>
                <a:spcPts val="1789"/>
              </a:spcBef>
              <a:tabLst>
                <a:tab pos="240665" algn="l"/>
                <a:tab pos="241300" algn="l"/>
              </a:tabLst>
            </a:pPr>
            <a:r>
              <a:rPr sz="2000" b="1" spc="-5">
                <a:latin typeface="Arial"/>
                <a:cs typeface="Arial"/>
              </a:rPr>
              <a:t>Replacing filter </a:t>
            </a:r>
            <a:r>
              <a:rPr sz="2000" b="1">
                <a:latin typeface="Arial"/>
                <a:cs typeface="Arial"/>
              </a:rPr>
              <a:t>in </a:t>
            </a:r>
            <a:r>
              <a:rPr sz="2000" b="1" spc="-5">
                <a:latin typeface="Arial"/>
                <a:cs typeface="Arial"/>
              </a:rPr>
              <a:t>air </a:t>
            </a:r>
            <a:r>
              <a:rPr sz="2000" b="1">
                <a:latin typeface="Arial"/>
                <a:cs typeface="Arial"/>
              </a:rPr>
              <a:t>handling unit</a:t>
            </a:r>
            <a:r>
              <a:rPr sz="2000" b="1" spc="-40">
                <a:latin typeface="Arial"/>
                <a:cs typeface="Arial"/>
              </a:rPr>
              <a:t> </a:t>
            </a:r>
            <a:r>
              <a:rPr sz="2000" b="1" spc="-15">
                <a:latin typeface="Arial"/>
                <a:cs typeface="Arial"/>
              </a:rPr>
              <a:t>(AHU)</a:t>
            </a:r>
            <a:endParaRPr lang="en-IN" sz="2000" b="1" spc="-15">
              <a:latin typeface="Arial"/>
              <a:cs typeface="Arial"/>
            </a:endParaRPr>
          </a:p>
          <a:p>
            <a:pPr marL="24765" algn="ctr">
              <a:lnSpc>
                <a:spcPct val="100000"/>
              </a:lnSpc>
              <a:spcBef>
                <a:spcPts val="1789"/>
              </a:spcBef>
              <a:tabLst>
                <a:tab pos="240665" algn="l"/>
                <a:tab pos="241300" algn="l"/>
              </a:tabLst>
            </a:pPr>
            <a:endParaRPr sz="2000">
              <a:latin typeface="Arial"/>
              <a:cs typeface="Arial"/>
            </a:endParaRPr>
          </a:p>
          <a:p>
            <a:pPr>
              <a:lnSpc>
                <a:spcPct val="100000"/>
              </a:lnSpc>
              <a:spcBef>
                <a:spcPts val="30"/>
              </a:spcBef>
              <a:buClr>
                <a:srgbClr val="505155"/>
              </a:buClr>
              <a:buFont typeface="Arial"/>
              <a:buChar char="•"/>
            </a:pPr>
            <a:endParaRPr sz="1650">
              <a:latin typeface="Arial"/>
              <a:cs typeface="Arial"/>
            </a:endParaRPr>
          </a:p>
          <a:p>
            <a:pPr marL="443865" lvl="1" indent="-215900">
              <a:lnSpc>
                <a:spcPct val="100000"/>
              </a:lnSpc>
              <a:buFont typeface="Arial"/>
              <a:buChar char="•"/>
              <a:tabLst>
                <a:tab pos="443865" algn="l"/>
                <a:tab pos="444500" algn="l"/>
              </a:tabLst>
            </a:pPr>
            <a:r>
              <a:rPr sz="1600" b="1" spc="-5">
                <a:solidFill>
                  <a:srgbClr val="505155"/>
                </a:solidFill>
                <a:latin typeface="Arial"/>
                <a:cs typeface="Arial"/>
              </a:rPr>
              <a:t>Step 1: </a:t>
            </a:r>
            <a:r>
              <a:rPr sz="1600" spc="-5">
                <a:solidFill>
                  <a:srgbClr val="505155"/>
                </a:solidFill>
                <a:latin typeface="Arial"/>
                <a:cs typeface="Arial"/>
              </a:rPr>
              <a:t>What is the preferred moment of</a:t>
            </a:r>
            <a:r>
              <a:rPr sz="1600" spc="125">
                <a:solidFill>
                  <a:srgbClr val="505155"/>
                </a:solidFill>
                <a:latin typeface="Arial"/>
                <a:cs typeface="Arial"/>
              </a:rPr>
              <a:t> </a:t>
            </a:r>
            <a:r>
              <a:rPr sz="1600" spc="-5">
                <a:solidFill>
                  <a:srgbClr val="505155"/>
                </a:solidFill>
                <a:latin typeface="Arial"/>
                <a:cs typeface="Arial"/>
              </a:rPr>
              <a:t>replacement?</a:t>
            </a:r>
            <a:endParaRPr sz="1600">
              <a:latin typeface="Arial"/>
              <a:cs typeface="Arial"/>
            </a:endParaRPr>
          </a:p>
          <a:p>
            <a:pPr lvl="1">
              <a:lnSpc>
                <a:spcPct val="100000"/>
              </a:lnSpc>
              <a:spcBef>
                <a:spcPts val="50"/>
              </a:spcBef>
              <a:buClr>
                <a:srgbClr val="505155"/>
              </a:buClr>
              <a:buFont typeface="Arial"/>
              <a:buChar char="•"/>
            </a:pPr>
            <a:endParaRPr sz="2150">
              <a:latin typeface="Arial"/>
              <a:cs typeface="Arial"/>
            </a:endParaRPr>
          </a:p>
          <a:p>
            <a:pPr marL="443865" lvl="1" indent="-215900">
              <a:lnSpc>
                <a:spcPct val="100000"/>
              </a:lnSpc>
              <a:buFont typeface="Arial"/>
              <a:buChar char="•"/>
              <a:tabLst>
                <a:tab pos="443865" algn="l"/>
                <a:tab pos="444500" algn="l"/>
              </a:tabLst>
            </a:pPr>
            <a:r>
              <a:rPr sz="1600" b="1" spc="-5">
                <a:solidFill>
                  <a:srgbClr val="505155"/>
                </a:solidFill>
                <a:latin typeface="Arial"/>
                <a:cs typeface="Arial"/>
              </a:rPr>
              <a:t>Step 2: </a:t>
            </a:r>
            <a:r>
              <a:rPr sz="1600" spc="-5">
                <a:solidFill>
                  <a:srgbClr val="505155"/>
                </a:solidFill>
                <a:latin typeface="Arial"/>
                <a:cs typeface="Arial"/>
              </a:rPr>
              <a:t>Which data </a:t>
            </a:r>
            <a:r>
              <a:rPr sz="1600">
                <a:solidFill>
                  <a:srgbClr val="505155"/>
                </a:solidFill>
                <a:latin typeface="Arial"/>
                <a:cs typeface="Arial"/>
              </a:rPr>
              <a:t>is </a:t>
            </a:r>
            <a:r>
              <a:rPr sz="1600" spc="-5">
                <a:solidFill>
                  <a:srgbClr val="505155"/>
                </a:solidFill>
                <a:latin typeface="Arial"/>
                <a:cs typeface="Arial"/>
              </a:rPr>
              <a:t>available that </a:t>
            </a:r>
            <a:r>
              <a:rPr sz="1600" spc="-10">
                <a:solidFill>
                  <a:srgbClr val="505155"/>
                </a:solidFill>
                <a:latin typeface="Arial"/>
                <a:cs typeface="Arial"/>
              </a:rPr>
              <a:t>says </a:t>
            </a:r>
            <a:r>
              <a:rPr sz="1600" spc="-5">
                <a:solidFill>
                  <a:srgbClr val="505155"/>
                </a:solidFill>
                <a:latin typeface="Arial"/>
                <a:cs typeface="Arial"/>
              </a:rPr>
              <a:t>something </a:t>
            </a:r>
            <a:endParaRPr lang="en-IN" sz="1600" spc="-5">
              <a:solidFill>
                <a:srgbClr val="505155"/>
              </a:solidFill>
              <a:latin typeface="Arial"/>
              <a:cs typeface="Arial"/>
            </a:endParaRPr>
          </a:p>
          <a:p>
            <a:pPr marL="227965" lvl="1">
              <a:lnSpc>
                <a:spcPct val="100000"/>
              </a:lnSpc>
              <a:tabLst>
                <a:tab pos="443865" algn="l"/>
                <a:tab pos="444500" algn="l"/>
              </a:tabLst>
            </a:pPr>
            <a:r>
              <a:rPr lang="en-IN" sz="1600" spc="-5">
                <a:solidFill>
                  <a:srgbClr val="505155"/>
                </a:solidFill>
                <a:latin typeface="Arial"/>
                <a:cs typeface="Arial"/>
              </a:rPr>
              <a:t>		             </a:t>
            </a:r>
            <a:r>
              <a:rPr sz="1600" spc="-5">
                <a:solidFill>
                  <a:srgbClr val="505155"/>
                </a:solidFill>
                <a:latin typeface="Arial"/>
                <a:cs typeface="Arial"/>
              </a:rPr>
              <a:t>about the</a:t>
            </a:r>
            <a:r>
              <a:rPr sz="1600" spc="95">
                <a:solidFill>
                  <a:srgbClr val="505155"/>
                </a:solidFill>
                <a:latin typeface="Arial"/>
                <a:cs typeface="Arial"/>
              </a:rPr>
              <a:t> </a:t>
            </a:r>
            <a:r>
              <a:rPr sz="1600" spc="-5">
                <a:solidFill>
                  <a:srgbClr val="505155"/>
                </a:solidFill>
                <a:latin typeface="Arial"/>
                <a:cs typeface="Arial"/>
              </a:rPr>
              <a:t>filter?</a:t>
            </a:r>
            <a:endParaRPr sz="1600">
              <a:latin typeface="Arial"/>
              <a:cs typeface="Arial"/>
            </a:endParaRPr>
          </a:p>
          <a:p>
            <a:pPr lvl="1">
              <a:lnSpc>
                <a:spcPct val="100000"/>
              </a:lnSpc>
              <a:spcBef>
                <a:spcPts val="50"/>
              </a:spcBef>
              <a:buClr>
                <a:srgbClr val="505155"/>
              </a:buClr>
              <a:buFont typeface="Arial"/>
              <a:buChar char="•"/>
            </a:pPr>
            <a:endParaRPr sz="2150">
              <a:latin typeface="Arial"/>
              <a:cs typeface="Arial"/>
            </a:endParaRPr>
          </a:p>
          <a:p>
            <a:pPr marL="443865" lvl="1" indent="-215900">
              <a:lnSpc>
                <a:spcPct val="100000"/>
              </a:lnSpc>
              <a:buFont typeface="Arial"/>
              <a:buChar char="•"/>
              <a:tabLst>
                <a:tab pos="443865" algn="l"/>
                <a:tab pos="444500" algn="l"/>
              </a:tabLst>
            </a:pPr>
            <a:r>
              <a:rPr sz="1600" b="1" spc="-5">
                <a:solidFill>
                  <a:srgbClr val="505155"/>
                </a:solidFill>
                <a:latin typeface="Arial"/>
                <a:cs typeface="Arial"/>
              </a:rPr>
              <a:t>Step 3: </a:t>
            </a:r>
            <a:r>
              <a:rPr sz="1600" spc="-5">
                <a:solidFill>
                  <a:srgbClr val="505155"/>
                </a:solidFill>
                <a:latin typeface="Arial"/>
                <a:cs typeface="Arial"/>
              </a:rPr>
              <a:t>Which theoretical background has this</a:t>
            </a:r>
            <a:r>
              <a:rPr sz="1600" spc="45">
                <a:solidFill>
                  <a:srgbClr val="505155"/>
                </a:solidFill>
                <a:latin typeface="Arial"/>
                <a:cs typeface="Arial"/>
              </a:rPr>
              <a:t> </a:t>
            </a:r>
            <a:r>
              <a:rPr sz="1600" spc="-5">
                <a:solidFill>
                  <a:srgbClr val="505155"/>
                </a:solidFill>
                <a:latin typeface="Arial"/>
                <a:cs typeface="Arial"/>
              </a:rPr>
              <a:t>data?</a:t>
            </a:r>
            <a:endParaRPr sz="1600">
              <a:latin typeface="Arial"/>
              <a:cs typeface="Arial"/>
            </a:endParaRPr>
          </a:p>
          <a:p>
            <a:pPr lvl="1">
              <a:lnSpc>
                <a:spcPct val="100000"/>
              </a:lnSpc>
              <a:spcBef>
                <a:spcPts val="45"/>
              </a:spcBef>
              <a:buClr>
                <a:srgbClr val="505155"/>
              </a:buClr>
              <a:buFont typeface="Arial"/>
              <a:buChar char="•"/>
            </a:pPr>
            <a:endParaRPr sz="2150">
              <a:latin typeface="Arial"/>
              <a:cs typeface="Arial"/>
            </a:endParaRPr>
          </a:p>
          <a:p>
            <a:pPr marL="443865" lvl="1" indent="-215900">
              <a:lnSpc>
                <a:spcPct val="100000"/>
              </a:lnSpc>
              <a:buFont typeface="Arial"/>
              <a:buChar char="•"/>
              <a:tabLst>
                <a:tab pos="443865" algn="l"/>
                <a:tab pos="444500" algn="l"/>
              </a:tabLst>
            </a:pPr>
            <a:r>
              <a:rPr sz="1600" b="1" spc="-5">
                <a:solidFill>
                  <a:srgbClr val="505155"/>
                </a:solidFill>
                <a:latin typeface="Arial"/>
                <a:cs typeface="Arial"/>
              </a:rPr>
              <a:t>Step 4: </a:t>
            </a:r>
            <a:r>
              <a:rPr sz="1600" spc="-5">
                <a:solidFill>
                  <a:srgbClr val="505155"/>
                </a:solidFill>
                <a:latin typeface="Arial"/>
                <a:cs typeface="Arial"/>
              </a:rPr>
              <a:t>From the data, can a model be obtained </a:t>
            </a:r>
            <a:endParaRPr lang="en-IN" sz="1600" spc="-5">
              <a:solidFill>
                <a:srgbClr val="505155"/>
              </a:solidFill>
              <a:latin typeface="Arial"/>
              <a:cs typeface="Arial"/>
            </a:endParaRPr>
          </a:p>
          <a:p>
            <a:pPr marL="227965" lvl="1">
              <a:lnSpc>
                <a:spcPct val="100000"/>
              </a:lnSpc>
              <a:tabLst>
                <a:tab pos="443865" algn="l"/>
                <a:tab pos="444500" algn="l"/>
              </a:tabLst>
            </a:pPr>
            <a:r>
              <a:rPr lang="en-IN" sz="1600" spc="-5">
                <a:solidFill>
                  <a:srgbClr val="505155"/>
                </a:solidFill>
                <a:latin typeface="Arial"/>
                <a:cs typeface="Arial"/>
              </a:rPr>
              <a:t>                 </a:t>
            </a:r>
            <a:r>
              <a:rPr sz="1600" spc="-5">
                <a:solidFill>
                  <a:srgbClr val="505155"/>
                </a:solidFill>
                <a:latin typeface="Arial"/>
                <a:cs typeface="Arial"/>
              </a:rPr>
              <a:t>that predicts filter</a:t>
            </a:r>
            <a:r>
              <a:rPr sz="1600" spc="235">
                <a:solidFill>
                  <a:srgbClr val="505155"/>
                </a:solidFill>
                <a:latin typeface="Arial"/>
                <a:cs typeface="Arial"/>
              </a:rPr>
              <a:t> </a:t>
            </a:r>
            <a:r>
              <a:rPr sz="1600" spc="-5">
                <a:solidFill>
                  <a:srgbClr val="505155"/>
                </a:solidFill>
                <a:latin typeface="Arial"/>
                <a:cs typeface="Arial"/>
              </a:rPr>
              <a:t>behaviour?</a:t>
            </a:r>
            <a:endParaRPr sz="1600">
              <a:latin typeface="Arial"/>
              <a:cs typeface="Arial"/>
            </a:endParaRPr>
          </a:p>
        </p:txBody>
      </p:sp>
      <p:sp>
        <p:nvSpPr>
          <p:cNvPr id="32" name="object 4"/>
          <p:cNvSpPr/>
          <p:nvPr/>
        </p:nvSpPr>
        <p:spPr>
          <a:xfrm>
            <a:off x="8667063" y="2498585"/>
            <a:ext cx="2887830" cy="3468446"/>
          </a:xfrm>
          <a:prstGeom prst="rect">
            <a:avLst/>
          </a:prstGeom>
          <a:blipFill>
            <a:blip r:embed="rId3" cstate="print"/>
            <a:stretch>
              <a:fillRect/>
            </a:stretch>
          </a:blipFill>
        </p:spPr>
        <p:txBody>
          <a:bodyPr wrap="square" lIns="0" tIns="0" rIns="0" bIns="0" rtlCol="0"/>
          <a:lstStyle/>
          <a:p>
            <a:endParaRPr/>
          </a:p>
        </p:txBody>
      </p:sp>
      <p:sp>
        <p:nvSpPr>
          <p:cNvPr id="33" name="object 5"/>
          <p:cNvSpPr/>
          <p:nvPr/>
        </p:nvSpPr>
        <p:spPr>
          <a:xfrm>
            <a:off x="9411461" y="-126"/>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6"/>
          <p:cNvSpPr/>
          <p:nvPr/>
        </p:nvSpPr>
        <p:spPr>
          <a:xfrm>
            <a:off x="10110978" y="-126"/>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7"/>
          <p:cNvSpPr/>
          <p:nvPr/>
        </p:nvSpPr>
        <p:spPr>
          <a:xfrm>
            <a:off x="4002785" y="6542405"/>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8"/>
          <p:cNvSpPr/>
          <p:nvPr/>
        </p:nvSpPr>
        <p:spPr>
          <a:xfrm>
            <a:off x="4815078" y="6249797"/>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9"/>
          <p:cNvSpPr/>
          <p:nvPr/>
        </p:nvSpPr>
        <p:spPr>
          <a:xfrm>
            <a:off x="8900921" y="6542405"/>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9" name="Picture 3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0" y="-11062"/>
            <a:ext cx="2453861" cy="6869061"/>
          </a:xfrm>
          <a:prstGeom prst="rect">
            <a:avLst/>
          </a:prstGeom>
        </p:spPr>
      </p:pic>
      <p:sp>
        <p:nvSpPr>
          <p:cNvPr id="40" name="object 16"/>
          <p:cNvSpPr txBox="1"/>
          <p:nvPr/>
        </p:nvSpPr>
        <p:spPr>
          <a:xfrm>
            <a:off x="198247" y="1671679"/>
            <a:ext cx="2758238" cy="228268"/>
          </a:xfrm>
          <a:prstGeom prst="rect">
            <a:avLst/>
          </a:prstGeom>
        </p:spPr>
        <p:txBody>
          <a:bodyPr vert="horz" wrap="square" lIns="0" tIns="12700" rIns="0" bIns="0" rtlCol="0">
            <a:spAutoFit/>
          </a:bodyPr>
          <a:lstStyle/>
          <a:p>
            <a:pPr lvl="0"/>
            <a:r>
              <a:rPr lang="en-US" sz="1400" b="1">
                <a:solidFill>
                  <a:srgbClr val="FFFFFF"/>
                </a:solidFill>
                <a:ea typeface="Poppins"/>
                <a:cs typeface="Poppins"/>
                <a:sym typeface="Poppins"/>
              </a:rPr>
              <a:t>Predicting than Reacting</a:t>
            </a:r>
          </a:p>
        </p:txBody>
      </p:sp>
      <p:sp>
        <p:nvSpPr>
          <p:cNvPr id="41" name="object 17"/>
          <p:cNvSpPr txBox="1"/>
          <p:nvPr/>
        </p:nvSpPr>
        <p:spPr>
          <a:xfrm>
            <a:off x="198247" y="2213909"/>
            <a:ext cx="2781162"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Three Key Challenges</a:t>
            </a:r>
          </a:p>
        </p:txBody>
      </p:sp>
      <p:sp>
        <p:nvSpPr>
          <p:cNvPr id="42" name="object 18"/>
          <p:cNvSpPr txBox="1"/>
          <p:nvPr/>
        </p:nvSpPr>
        <p:spPr>
          <a:xfrm>
            <a:off x="198247" y="3201905"/>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Maintenance Architecture</a:t>
            </a:r>
          </a:p>
        </p:txBody>
      </p:sp>
      <p:sp>
        <p:nvSpPr>
          <p:cNvPr id="44" name="object 20"/>
          <p:cNvSpPr txBox="1"/>
          <p:nvPr/>
        </p:nvSpPr>
        <p:spPr>
          <a:xfrm>
            <a:off x="198247" y="4157159"/>
            <a:ext cx="1859040"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a:t>
            </a:r>
            <a:r>
              <a:rPr lang="en-IN" sz="1400" b="1" spc="-10">
                <a:solidFill>
                  <a:srgbClr val="FFFFFF"/>
                </a:solidFill>
                <a:cs typeface="Aharoni"/>
              </a:rPr>
              <a:t>2</a:t>
            </a:r>
            <a:endParaRPr sz="1400">
              <a:cs typeface="Aharoni"/>
            </a:endParaRPr>
          </a:p>
        </p:txBody>
      </p:sp>
      <p:sp>
        <p:nvSpPr>
          <p:cNvPr id="45" name="object 21"/>
          <p:cNvSpPr txBox="1"/>
          <p:nvPr/>
        </p:nvSpPr>
        <p:spPr>
          <a:xfrm>
            <a:off x="198247" y="4653808"/>
            <a:ext cx="2513967" cy="228909"/>
          </a:xfrm>
          <a:prstGeom prst="rect">
            <a:avLst/>
          </a:prstGeom>
        </p:spPr>
        <p:txBody>
          <a:bodyPr vert="horz" wrap="square" lIns="0" tIns="13335" rIns="0" bIns="0" rtlCol="0">
            <a:spAutoFit/>
          </a:bodyPr>
          <a:lstStyle/>
          <a:p>
            <a:pPr marL="12700">
              <a:lnSpc>
                <a:spcPct val="100000"/>
              </a:lnSpc>
              <a:spcBef>
                <a:spcPts val="105"/>
              </a:spcBef>
            </a:pPr>
            <a:r>
              <a:rPr lang="en-IN" sz="1400" b="1" spc="-5">
                <a:solidFill>
                  <a:srgbClr val="FFFFFF"/>
                </a:solidFill>
                <a:cs typeface="Aharoni"/>
              </a:rPr>
              <a:t>Insight 3</a:t>
            </a:r>
            <a:endParaRPr sz="1400">
              <a:cs typeface="Aharoni"/>
            </a:endParaRPr>
          </a:p>
        </p:txBody>
      </p:sp>
      <p:sp>
        <p:nvSpPr>
          <p:cNvPr id="46" name="Rectangle 45"/>
          <p:cNvSpPr/>
          <p:nvPr/>
        </p:nvSpPr>
        <p:spPr>
          <a:xfrm>
            <a:off x="-19621" y="3600765"/>
            <a:ext cx="2590800" cy="38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bject 22"/>
          <p:cNvSpPr txBox="1"/>
          <p:nvPr/>
        </p:nvSpPr>
        <p:spPr>
          <a:xfrm>
            <a:off x="201973" y="5128406"/>
            <a:ext cx="1546905" cy="457176"/>
          </a:xfrm>
          <a:prstGeom prst="rect">
            <a:avLst/>
          </a:prstGeom>
        </p:spPr>
        <p:txBody>
          <a:bodyPr vert="horz" wrap="square" lIns="0" tIns="13335" rIns="0" bIns="0" rtlCol="0">
            <a:spAutoFit/>
          </a:bodyPr>
          <a:lstStyle/>
          <a:p>
            <a:pPr marL="12700" lvl="0">
              <a:spcBef>
                <a:spcPts val="105"/>
              </a:spcBef>
            </a:pPr>
            <a:r>
              <a:rPr lang="en-US" sz="1400" b="1">
                <a:solidFill>
                  <a:schemeClr val="bg1"/>
                </a:solidFill>
                <a:ea typeface="Poppins"/>
                <a:cs typeface="Poppins"/>
                <a:sym typeface="Poppins"/>
              </a:rPr>
              <a:t>Edge in Action</a:t>
            </a:r>
          </a:p>
          <a:p>
            <a:pPr marL="12700">
              <a:lnSpc>
                <a:spcPct val="100000"/>
              </a:lnSpc>
              <a:spcBef>
                <a:spcPts val="105"/>
              </a:spcBef>
            </a:pPr>
            <a:endParaRPr sz="1400">
              <a:cs typeface="Aharoni"/>
            </a:endParaRPr>
          </a:p>
        </p:txBody>
      </p:sp>
      <p:sp>
        <p:nvSpPr>
          <p:cNvPr id="48" name="object 23"/>
          <p:cNvSpPr txBox="1"/>
          <p:nvPr/>
        </p:nvSpPr>
        <p:spPr>
          <a:xfrm>
            <a:off x="198247" y="5609062"/>
            <a:ext cx="2284189" cy="228268"/>
          </a:xfrm>
          <a:prstGeom prst="rect">
            <a:avLst/>
          </a:prstGeom>
        </p:spPr>
        <p:txBody>
          <a:bodyPr vert="horz" wrap="square" lIns="0" tIns="12700" rIns="0" bIns="0" rtlCol="0">
            <a:spAutoFit/>
          </a:bodyPr>
          <a:lstStyle/>
          <a:p>
            <a:pPr lvl="0"/>
            <a:r>
              <a:rPr lang="en-US" sz="1400" b="1">
                <a:solidFill>
                  <a:schemeClr val="bg1"/>
                </a:solidFill>
                <a:ea typeface="Poppins"/>
                <a:cs typeface="Poppins"/>
                <a:sym typeface="Poppins"/>
              </a:rPr>
              <a:t>Conclusion</a:t>
            </a:r>
          </a:p>
        </p:txBody>
      </p:sp>
      <p:sp>
        <p:nvSpPr>
          <p:cNvPr id="49" name="Rectangle 48"/>
          <p:cNvSpPr/>
          <p:nvPr/>
        </p:nvSpPr>
        <p:spPr>
          <a:xfrm>
            <a:off x="87621" y="1138606"/>
            <a:ext cx="1779911" cy="307777"/>
          </a:xfrm>
          <a:prstGeom prst="rect">
            <a:avLst/>
          </a:prstGeom>
        </p:spPr>
        <p:txBody>
          <a:bodyPr wrap="none">
            <a:spAutoFit/>
          </a:bodyPr>
          <a:lstStyle/>
          <a:p>
            <a:pPr marL="12700">
              <a:lnSpc>
                <a:spcPct val="100000"/>
              </a:lnSpc>
              <a:spcBef>
                <a:spcPts val="105"/>
              </a:spcBef>
            </a:pPr>
            <a:r>
              <a:rPr lang="en-IN" sz="1400" b="1">
                <a:solidFill>
                  <a:schemeClr val="bg1"/>
                </a:solidFill>
                <a:cs typeface="Aharoni"/>
              </a:rPr>
              <a:t>Business Case Details</a:t>
            </a:r>
            <a:endParaRPr lang="en-IN" sz="1400">
              <a:solidFill>
                <a:schemeClr val="bg1"/>
              </a:solidFill>
              <a:cs typeface="Aharoni"/>
            </a:endParaRPr>
          </a:p>
        </p:txBody>
      </p:sp>
      <p:sp>
        <p:nvSpPr>
          <p:cNvPr id="50" name="object 18"/>
          <p:cNvSpPr txBox="1"/>
          <p:nvPr/>
        </p:nvSpPr>
        <p:spPr>
          <a:xfrm>
            <a:off x="198247" y="2704246"/>
            <a:ext cx="2608314" cy="228909"/>
          </a:xfrm>
          <a:prstGeom prst="rect">
            <a:avLst/>
          </a:prstGeom>
        </p:spPr>
        <p:txBody>
          <a:bodyPr vert="horz" wrap="square" lIns="0" tIns="13335" rIns="0" bIns="0" rtlCol="0">
            <a:spAutoFit/>
          </a:bodyPr>
          <a:lstStyle/>
          <a:p>
            <a:pPr lvl="0"/>
            <a:r>
              <a:rPr lang="en-US" sz="1400" b="1">
                <a:solidFill>
                  <a:srgbClr val="FFFFFF"/>
                </a:solidFill>
                <a:ea typeface="Poppins"/>
                <a:cs typeface="Poppins"/>
                <a:sym typeface="Poppins"/>
              </a:rPr>
              <a:t>Our Aim</a:t>
            </a:r>
          </a:p>
        </p:txBody>
      </p:sp>
      <p:sp>
        <p:nvSpPr>
          <p:cNvPr id="43" name="object 19"/>
          <p:cNvSpPr txBox="1"/>
          <p:nvPr/>
        </p:nvSpPr>
        <p:spPr>
          <a:xfrm>
            <a:off x="498422" y="3675884"/>
            <a:ext cx="1633220" cy="228909"/>
          </a:xfrm>
          <a:prstGeom prst="rect">
            <a:avLst/>
          </a:prstGeom>
        </p:spPr>
        <p:txBody>
          <a:bodyPr vert="horz" wrap="square" lIns="0" tIns="13335" rIns="0" bIns="0" rtlCol="0">
            <a:spAutoFit/>
          </a:bodyPr>
          <a:lstStyle/>
          <a:p>
            <a:pPr marL="12700">
              <a:lnSpc>
                <a:spcPct val="100000"/>
              </a:lnSpc>
              <a:spcBef>
                <a:spcPts val="105"/>
              </a:spcBef>
            </a:pPr>
            <a:r>
              <a:rPr lang="en-IN" sz="1400" b="1" spc="-5">
                <a:cs typeface="Aharoni"/>
              </a:rPr>
              <a:t>Insight 1</a:t>
            </a:r>
            <a:endParaRPr sz="1400">
              <a:cs typeface="Aharoni"/>
            </a:endParaRPr>
          </a:p>
        </p:txBody>
      </p:sp>
      <p:sp>
        <p:nvSpPr>
          <p:cNvPr id="51" name="Rectangle 50"/>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6305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p:cNvGrpSpPr/>
          <p:nvPr/>
        </p:nvGrpSpPr>
        <p:grpSpPr>
          <a:xfrm>
            <a:off x="4898898" y="2366678"/>
            <a:ext cx="7598918" cy="2912210"/>
            <a:chOff x="2153411" y="2220467"/>
            <a:chExt cx="9713595" cy="4101465"/>
          </a:xfrm>
        </p:grpSpPr>
        <p:sp>
          <p:nvSpPr>
            <p:cNvPr id="5" name="object 3"/>
            <p:cNvSpPr/>
            <p:nvPr/>
          </p:nvSpPr>
          <p:spPr>
            <a:xfrm>
              <a:off x="2153411" y="2243327"/>
              <a:ext cx="7729728" cy="3829812"/>
            </a:xfrm>
            <a:prstGeom prst="rect">
              <a:avLst/>
            </a:prstGeom>
            <a:blipFill>
              <a:blip r:embed="rId2" cstate="print"/>
              <a:stretch>
                <a:fillRect/>
              </a:stretch>
            </a:blipFill>
          </p:spPr>
          <p:txBody>
            <a:bodyPr wrap="square" lIns="0" tIns="0" rIns="0" bIns="0" rtlCol="0"/>
            <a:lstStyle/>
            <a:p>
              <a:endParaRPr/>
            </a:p>
          </p:txBody>
        </p:sp>
        <p:sp>
          <p:nvSpPr>
            <p:cNvPr id="6" name="object 4"/>
            <p:cNvSpPr/>
            <p:nvPr/>
          </p:nvSpPr>
          <p:spPr>
            <a:xfrm>
              <a:off x="5919215" y="2775203"/>
              <a:ext cx="518160" cy="51816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5998464" y="2831591"/>
              <a:ext cx="360045" cy="360045"/>
            </a:xfrm>
            <a:custGeom>
              <a:avLst/>
              <a:gdLst/>
              <a:ahLst/>
              <a:cxnLst/>
              <a:rect l="l" t="t" r="r" b="b"/>
              <a:pathLst>
                <a:path w="360045" h="360044">
                  <a:moveTo>
                    <a:pt x="0" y="179832"/>
                  </a:moveTo>
                  <a:lnTo>
                    <a:pt x="6424" y="132027"/>
                  </a:lnTo>
                  <a:lnTo>
                    <a:pt x="24553" y="89069"/>
                  </a:lnTo>
                  <a:lnTo>
                    <a:pt x="52673" y="52673"/>
                  </a:lnTo>
                  <a:lnTo>
                    <a:pt x="89069" y="24553"/>
                  </a:lnTo>
                  <a:lnTo>
                    <a:pt x="132027" y="6424"/>
                  </a:lnTo>
                  <a:lnTo>
                    <a:pt x="179832" y="0"/>
                  </a:lnTo>
                  <a:lnTo>
                    <a:pt x="227636" y="6424"/>
                  </a:lnTo>
                  <a:lnTo>
                    <a:pt x="270594" y="24553"/>
                  </a:lnTo>
                  <a:lnTo>
                    <a:pt x="306990" y="52673"/>
                  </a:lnTo>
                  <a:lnTo>
                    <a:pt x="335110" y="89069"/>
                  </a:lnTo>
                  <a:lnTo>
                    <a:pt x="353239" y="132027"/>
                  </a:lnTo>
                  <a:lnTo>
                    <a:pt x="359663" y="179832"/>
                  </a:lnTo>
                  <a:lnTo>
                    <a:pt x="353239" y="227636"/>
                  </a:lnTo>
                  <a:lnTo>
                    <a:pt x="335110" y="270594"/>
                  </a:lnTo>
                  <a:lnTo>
                    <a:pt x="306990" y="306990"/>
                  </a:lnTo>
                  <a:lnTo>
                    <a:pt x="270594" y="335110"/>
                  </a:lnTo>
                  <a:lnTo>
                    <a:pt x="227636" y="353239"/>
                  </a:lnTo>
                  <a:lnTo>
                    <a:pt x="179832" y="359663"/>
                  </a:lnTo>
                  <a:lnTo>
                    <a:pt x="132027" y="353239"/>
                  </a:lnTo>
                  <a:lnTo>
                    <a:pt x="89069" y="335110"/>
                  </a:lnTo>
                  <a:lnTo>
                    <a:pt x="52673" y="306990"/>
                  </a:lnTo>
                  <a:lnTo>
                    <a:pt x="24553" y="270594"/>
                  </a:lnTo>
                  <a:lnTo>
                    <a:pt x="6424" y="227636"/>
                  </a:lnTo>
                  <a:lnTo>
                    <a:pt x="0" y="179832"/>
                  </a:lnTo>
                  <a:close/>
                </a:path>
              </a:pathLst>
            </a:custGeom>
            <a:ln w="73152">
              <a:solidFill>
                <a:srgbClr val="FF0000"/>
              </a:solidFill>
            </a:ln>
          </p:spPr>
          <p:txBody>
            <a:bodyPr wrap="square" lIns="0" tIns="0" rIns="0" bIns="0" rtlCol="0"/>
            <a:lstStyle/>
            <a:p>
              <a:endParaRPr/>
            </a:p>
          </p:txBody>
        </p:sp>
        <p:sp>
          <p:nvSpPr>
            <p:cNvPr id="8" name="object 6"/>
            <p:cNvSpPr/>
            <p:nvPr/>
          </p:nvSpPr>
          <p:spPr>
            <a:xfrm>
              <a:off x="6338315" y="2220467"/>
              <a:ext cx="1693164" cy="810767"/>
            </a:xfrm>
            <a:prstGeom prst="rect">
              <a:avLst/>
            </a:prstGeom>
            <a:blipFill>
              <a:blip r:embed="rId4" cstate="print"/>
              <a:stretch>
                <a:fillRect/>
              </a:stretch>
            </a:blipFill>
          </p:spPr>
          <p:txBody>
            <a:bodyPr wrap="square" lIns="0" tIns="0" rIns="0" bIns="0" rtlCol="0"/>
            <a:lstStyle/>
            <a:p>
              <a:endParaRPr/>
            </a:p>
          </p:txBody>
        </p:sp>
        <p:sp>
          <p:nvSpPr>
            <p:cNvPr id="9" name="object 7"/>
            <p:cNvSpPr/>
            <p:nvPr/>
          </p:nvSpPr>
          <p:spPr>
            <a:xfrm>
              <a:off x="6387719" y="2246883"/>
              <a:ext cx="1595755" cy="709930"/>
            </a:xfrm>
            <a:custGeom>
              <a:avLst/>
              <a:gdLst/>
              <a:ahLst/>
              <a:cxnLst/>
              <a:rect l="l" t="t" r="r" b="b"/>
              <a:pathLst>
                <a:path w="1595754" h="709930">
                  <a:moveTo>
                    <a:pt x="1565402" y="0"/>
                  </a:moveTo>
                  <a:lnTo>
                    <a:pt x="61340" y="595756"/>
                  </a:lnTo>
                  <a:lnTo>
                    <a:pt x="46354" y="557911"/>
                  </a:lnTo>
                  <a:lnTo>
                    <a:pt x="0" y="663955"/>
                  </a:lnTo>
                  <a:lnTo>
                    <a:pt x="106298" y="709549"/>
                  </a:lnTo>
                  <a:lnTo>
                    <a:pt x="91312" y="671576"/>
                  </a:lnTo>
                  <a:lnTo>
                    <a:pt x="1595374" y="75691"/>
                  </a:lnTo>
                  <a:lnTo>
                    <a:pt x="1565402" y="0"/>
                  </a:lnTo>
                  <a:close/>
                </a:path>
              </a:pathLst>
            </a:custGeom>
            <a:solidFill>
              <a:srgbClr val="505155"/>
            </a:solidFill>
          </p:spPr>
          <p:txBody>
            <a:bodyPr wrap="square" lIns="0" tIns="0" rIns="0" bIns="0" rtlCol="0"/>
            <a:lstStyle/>
            <a:p>
              <a:endParaRPr/>
            </a:p>
          </p:txBody>
        </p:sp>
        <p:sp>
          <p:nvSpPr>
            <p:cNvPr id="10" name="object 8"/>
            <p:cNvSpPr/>
            <p:nvPr/>
          </p:nvSpPr>
          <p:spPr>
            <a:xfrm>
              <a:off x="6387719" y="2246883"/>
              <a:ext cx="1595755" cy="709930"/>
            </a:xfrm>
            <a:custGeom>
              <a:avLst/>
              <a:gdLst/>
              <a:ahLst/>
              <a:cxnLst/>
              <a:rect l="l" t="t" r="r" b="b"/>
              <a:pathLst>
                <a:path w="1595754" h="709930">
                  <a:moveTo>
                    <a:pt x="0" y="663955"/>
                  </a:moveTo>
                  <a:lnTo>
                    <a:pt x="46354" y="557911"/>
                  </a:lnTo>
                  <a:lnTo>
                    <a:pt x="61340" y="595756"/>
                  </a:lnTo>
                  <a:lnTo>
                    <a:pt x="1565402" y="0"/>
                  </a:lnTo>
                  <a:lnTo>
                    <a:pt x="1595374" y="75691"/>
                  </a:lnTo>
                  <a:lnTo>
                    <a:pt x="91312" y="671576"/>
                  </a:lnTo>
                  <a:lnTo>
                    <a:pt x="106298" y="709549"/>
                  </a:lnTo>
                  <a:lnTo>
                    <a:pt x="0" y="663955"/>
                  </a:lnTo>
                  <a:close/>
                </a:path>
              </a:pathLst>
            </a:custGeom>
            <a:ln w="9525">
              <a:solidFill>
                <a:srgbClr val="505155"/>
              </a:solidFill>
            </a:ln>
          </p:spPr>
          <p:txBody>
            <a:bodyPr wrap="square" lIns="0" tIns="0" rIns="0" bIns="0" rtlCol="0"/>
            <a:lstStyle/>
            <a:p>
              <a:endParaRPr/>
            </a:p>
          </p:txBody>
        </p:sp>
      </p:grpSp>
      <p:sp>
        <p:nvSpPr>
          <p:cNvPr id="11" name="object 10"/>
          <p:cNvSpPr txBox="1"/>
          <p:nvPr/>
        </p:nvSpPr>
        <p:spPr>
          <a:xfrm>
            <a:off x="228600" y="894826"/>
            <a:ext cx="6145530" cy="290464"/>
          </a:xfrm>
          <a:prstGeom prst="rect">
            <a:avLst/>
          </a:prstGeom>
        </p:spPr>
        <p:txBody>
          <a:bodyPr vert="horz" wrap="square" lIns="0" tIns="13335" rIns="0" bIns="0" rtlCol="0">
            <a:spAutoFit/>
          </a:bodyPr>
          <a:lstStyle/>
          <a:p>
            <a:pPr marL="241300" indent="-216535">
              <a:lnSpc>
                <a:spcPct val="100000"/>
              </a:lnSpc>
              <a:spcBef>
                <a:spcPts val="1789"/>
              </a:spcBef>
              <a:buFont typeface="Arial"/>
              <a:buChar char="•"/>
              <a:tabLst>
                <a:tab pos="240665" algn="l"/>
                <a:tab pos="241300" algn="l"/>
              </a:tabLst>
            </a:pPr>
            <a:r>
              <a:rPr sz="1800" b="1">
                <a:solidFill>
                  <a:srgbClr val="505155"/>
                </a:solidFill>
                <a:latin typeface="Arial"/>
                <a:cs typeface="Arial"/>
              </a:rPr>
              <a:t>Step </a:t>
            </a:r>
            <a:r>
              <a:rPr sz="1800" b="1" spc="-5">
                <a:solidFill>
                  <a:srgbClr val="505155"/>
                </a:solidFill>
                <a:latin typeface="Arial"/>
                <a:cs typeface="Arial"/>
              </a:rPr>
              <a:t>1: </a:t>
            </a:r>
            <a:r>
              <a:rPr sz="1800" b="1">
                <a:solidFill>
                  <a:srgbClr val="505155"/>
                </a:solidFill>
                <a:latin typeface="Arial"/>
                <a:cs typeface="Arial"/>
              </a:rPr>
              <a:t>What </a:t>
            </a:r>
            <a:r>
              <a:rPr sz="1800" b="1" spc="-5">
                <a:solidFill>
                  <a:srgbClr val="505155"/>
                </a:solidFill>
                <a:latin typeface="Arial"/>
                <a:cs typeface="Arial"/>
              </a:rPr>
              <a:t>is </a:t>
            </a:r>
            <a:r>
              <a:rPr sz="1800" b="1">
                <a:solidFill>
                  <a:srgbClr val="505155"/>
                </a:solidFill>
                <a:latin typeface="Arial"/>
                <a:cs typeface="Arial"/>
              </a:rPr>
              <a:t>the </a:t>
            </a:r>
            <a:r>
              <a:rPr sz="1800" b="1" spc="-5">
                <a:solidFill>
                  <a:srgbClr val="505155"/>
                </a:solidFill>
                <a:latin typeface="Arial"/>
                <a:cs typeface="Arial"/>
              </a:rPr>
              <a:t>preferred moment </a:t>
            </a:r>
            <a:r>
              <a:rPr sz="1800" b="1">
                <a:solidFill>
                  <a:srgbClr val="505155"/>
                </a:solidFill>
                <a:latin typeface="Arial"/>
                <a:cs typeface="Arial"/>
              </a:rPr>
              <a:t>of</a:t>
            </a:r>
            <a:r>
              <a:rPr sz="1800" b="1" spc="25">
                <a:solidFill>
                  <a:srgbClr val="505155"/>
                </a:solidFill>
                <a:latin typeface="Arial"/>
                <a:cs typeface="Arial"/>
              </a:rPr>
              <a:t> </a:t>
            </a:r>
            <a:r>
              <a:rPr sz="1800" b="1" spc="-5">
                <a:solidFill>
                  <a:srgbClr val="505155"/>
                </a:solidFill>
                <a:latin typeface="Arial"/>
                <a:cs typeface="Arial"/>
              </a:rPr>
              <a:t>replacement?</a:t>
            </a:r>
            <a:endParaRPr sz="1800">
              <a:latin typeface="Arial"/>
              <a:cs typeface="Arial"/>
            </a:endParaRPr>
          </a:p>
        </p:txBody>
      </p:sp>
      <p:sp>
        <p:nvSpPr>
          <p:cNvPr id="12" name="object 11"/>
          <p:cNvSpPr txBox="1"/>
          <p:nvPr/>
        </p:nvSpPr>
        <p:spPr>
          <a:xfrm>
            <a:off x="838200" y="1501739"/>
            <a:ext cx="6224905" cy="269240"/>
          </a:xfrm>
          <a:prstGeom prst="rect">
            <a:avLst/>
          </a:prstGeom>
        </p:spPr>
        <p:txBody>
          <a:bodyPr vert="horz" wrap="square" lIns="0" tIns="12065" rIns="0" bIns="0" rtlCol="0">
            <a:spAutoFit/>
          </a:bodyPr>
          <a:lstStyle/>
          <a:p>
            <a:pPr marL="227329" indent="-215265">
              <a:lnSpc>
                <a:spcPct val="100000"/>
              </a:lnSpc>
              <a:spcBef>
                <a:spcPts val="95"/>
              </a:spcBef>
              <a:buChar char="•"/>
              <a:tabLst>
                <a:tab pos="227329" algn="l"/>
                <a:tab pos="227965" algn="l"/>
              </a:tabLst>
            </a:pPr>
            <a:r>
              <a:rPr sz="1600" spc="-5">
                <a:solidFill>
                  <a:srgbClr val="505155"/>
                </a:solidFill>
                <a:latin typeface="Arial"/>
                <a:cs typeface="Arial"/>
              </a:rPr>
              <a:t>According manufacturer 10.920 hours of operations </a:t>
            </a:r>
            <a:r>
              <a:rPr sz="1600">
                <a:solidFill>
                  <a:srgbClr val="505155"/>
                </a:solidFill>
                <a:latin typeface="Arial"/>
                <a:cs typeface="Arial"/>
              </a:rPr>
              <a:t>(+/- </a:t>
            </a:r>
            <a:r>
              <a:rPr sz="1600" spc="-5">
                <a:solidFill>
                  <a:srgbClr val="505155"/>
                </a:solidFill>
                <a:latin typeface="Arial"/>
                <a:cs typeface="Arial"/>
              </a:rPr>
              <a:t>65</a:t>
            </a:r>
            <a:r>
              <a:rPr sz="1600" spc="160">
                <a:solidFill>
                  <a:srgbClr val="505155"/>
                </a:solidFill>
                <a:latin typeface="Arial"/>
                <a:cs typeface="Arial"/>
              </a:rPr>
              <a:t> </a:t>
            </a:r>
            <a:r>
              <a:rPr sz="1600" spc="-5">
                <a:solidFill>
                  <a:srgbClr val="505155"/>
                </a:solidFill>
                <a:latin typeface="Arial"/>
                <a:cs typeface="Arial"/>
              </a:rPr>
              <a:t>weeks)</a:t>
            </a:r>
            <a:endParaRPr sz="1600">
              <a:latin typeface="Arial"/>
              <a:cs typeface="Arial"/>
            </a:endParaRPr>
          </a:p>
        </p:txBody>
      </p:sp>
      <p:sp>
        <p:nvSpPr>
          <p:cNvPr id="13" name="object 12"/>
          <p:cNvSpPr txBox="1"/>
          <p:nvPr/>
        </p:nvSpPr>
        <p:spPr>
          <a:xfrm>
            <a:off x="9491597" y="1850678"/>
            <a:ext cx="1232345" cy="532646"/>
          </a:xfrm>
          <a:prstGeom prst="rect">
            <a:avLst/>
          </a:prstGeom>
        </p:spPr>
        <p:txBody>
          <a:bodyPr vert="horz" wrap="square" lIns="0" tIns="12700" rIns="0" bIns="0" rtlCol="0">
            <a:spAutoFit/>
          </a:bodyPr>
          <a:lstStyle/>
          <a:p>
            <a:pPr marL="12700" marR="5080">
              <a:lnSpc>
                <a:spcPct val="150000"/>
              </a:lnSpc>
              <a:spcBef>
                <a:spcPts val="100"/>
              </a:spcBef>
            </a:pPr>
            <a:r>
              <a:rPr sz="1200" i="1">
                <a:solidFill>
                  <a:srgbClr val="505155"/>
                </a:solidFill>
                <a:latin typeface="Arial"/>
                <a:cs typeface="Arial"/>
              </a:rPr>
              <a:t>Preferred</a:t>
            </a:r>
            <a:r>
              <a:rPr sz="1200" i="1" spc="-105">
                <a:solidFill>
                  <a:srgbClr val="505155"/>
                </a:solidFill>
                <a:latin typeface="Arial"/>
                <a:cs typeface="Arial"/>
              </a:rPr>
              <a:t> </a:t>
            </a:r>
            <a:r>
              <a:rPr sz="1200" i="1" spc="-5">
                <a:solidFill>
                  <a:srgbClr val="505155"/>
                </a:solidFill>
                <a:latin typeface="Arial"/>
                <a:cs typeface="Arial"/>
              </a:rPr>
              <a:t>moment  </a:t>
            </a:r>
            <a:r>
              <a:rPr sz="1200" i="1">
                <a:solidFill>
                  <a:srgbClr val="505155"/>
                </a:solidFill>
                <a:latin typeface="Arial"/>
                <a:cs typeface="Arial"/>
              </a:rPr>
              <a:t>of</a:t>
            </a:r>
            <a:r>
              <a:rPr sz="1200" i="1" spc="-25">
                <a:solidFill>
                  <a:srgbClr val="505155"/>
                </a:solidFill>
                <a:latin typeface="Arial"/>
                <a:cs typeface="Arial"/>
              </a:rPr>
              <a:t> </a:t>
            </a:r>
            <a:r>
              <a:rPr sz="1200" i="1" spc="-5">
                <a:solidFill>
                  <a:srgbClr val="505155"/>
                </a:solidFill>
                <a:latin typeface="Arial"/>
                <a:cs typeface="Arial"/>
              </a:rPr>
              <a:t>replacement</a:t>
            </a:r>
            <a:endParaRPr sz="1200">
              <a:latin typeface="Arial"/>
              <a:cs typeface="Arial"/>
            </a:endParaRPr>
          </a:p>
        </p:txBody>
      </p:sp>
      <p:sp>
        <p:nvSpPr>
          <p:cNvPr id="2" name="Rectangle 1"/>
          <p:cNvSpPr/>
          <p:nvPr/>
        </p:nvSpPr>
        <p:spPr>
          <a:xfrm>
            <a:off x="0" y="6477000"/>
            <a:ext cx="685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0972800" y="6629400"/>
            <a:ext cx="990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bject 5"/>
          <p:cNvSpPr/>
          <p:nvPr/>
        </p:nvSpPr>
        <p:spPr>
          <a:xfrm>
            <a:off x="9411461" y="-126"/>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6"/>
          <p:cNvSpPr/>
          <p:nvPr/>
        </p:nvSpPr>
        <p:spPr>
          <a:xfrm>
            <a:off x="10110978" y="-126"/>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7"/>
          <p:cNvSpPr/>
          <p:nvPr/>
        </p:nvSpPr>
        <p:spPr>
          <a:xfrm>
            <a:off x="4002785" y="6542405"/>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8"/>
          <p:cNvSpPr/>
          <p:nvPr/>
        </p:nvSpPr>
        <p:spPr>
          <a:xfrm>
            <a:off x="4815078" y="6249797"/>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9"/>
          <p:cNvSpPr/>
          <p:nvPr/>
        </p:nvSpPr>
        <p:spPr>
          <a:xfrm>
            <a:off x="8900921" y="6542405"/>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5"/>
          <p:cNvSpPr/>
          <p:nvPr/>
        </p:nvSpPr>
        <p:spPr>
          <a:xfrm>
            <a:off x="9466071" y="0"/>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6"/>
          <p:cNvSpPr/>
          <p:nvPr/>
        </p:nvSpPr>
        <p:spPr>
          <a:xfrm>
            <a:off x="10165588" y="0"/>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object 7"/>
          <p:cNvSpPr/>
          <p:nvPr/>
        </p:nvSpPr>
        <p:spPr>
          <a:xfrm>
            <a:off x="4057395" y="6542531"/>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8"/>
          <p:cNvSpPr/>
          <p:nvPr/>
        </p:nvSpPr>
        <p:spPr>
          <a:xfrm>
            <a:off x="4869688" y="6249923"/>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9"/>
          <p:cNvSpPr/>
          <p:nvPr/>
        </p:nvSpPr>
        <p:spPr>
          <a:xfrm>
            <a:off x="8955531" y="6542531"/>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Rectangle 24"/>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982816" y="5329746"/>
            <a:ext cx="2226892" cy="523220"/>
          </a:xfrm>
          <a:prstGeom prst="rect">
            <a:avLst/>
          </a:prstGeom>
        </p:spPr>
        <p:txBody>
          <a:bodyPr wrap="none">
            <a:spAutoFit/>
          </a:bodyPr>
          <a:lstStyle/>
          <a:p>
            <a:pPr algn="ctr"/>
            <a:r>
              <a:rPr lang="en-IN" sz="1400" b="1">
                <a:solidFill>
                  <a:srgbClr val="29272A"/>
                </a:solidFill>
                <a:latin typeface="Helvetica Neue"/>
              </a:rPr>
              <a:t>Honeywell</a:t>
            </a:r>
          </a:p>
          <a:p>
            <a:pPr algn="ctr"/>
            <a:r>
              <a:rPr lang="en-IN" sz="1400" b="1">
                <a:solidFill>
                  <a:srgbClr val="212529"/>
                </a:solidFill>
                <a:latin typeface="Helvetica Neue"/>
              </a:rPr>
              <a:t>LPT00700TBYNKBAA01</a:t>
            </a:r>
            <a:endParaRPr lang="en-IN" sz="1400" b="1" i="0">
              <a:solidFill>
                <a:srgbClr val="212529"/>
              </a:solidFill>
              <a:effectLst/>
              <a:latin typeface="Helvetica Neue"/>
            </a:endParaRPr>
          </a:p>
        </p:txBody>
      </p:sp>
      <p:pic>
        <p:nvPicPr>
          <p:cNvPr id="1026" name="Picture 2" descr="https://static6.arrow.com/aropdfconversion/arrowimages/c38137fa9853311a4026ee35d5daddc4f5afb6fe/lpt00700tb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646697"/>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8" name="object 11"/>
          <p:cNvSpPr txBox="1"/>
          <p:nvPr/>
        </p:nvSpPr>
        <p:spPr>
          <a:xfrm>
            <a:off x="758444" y="3229564"/>
            <a:ext cx="1295400" cy="227626"/>
          </a:xfrm>
          <a:prstGeom prst="rect">
            <a:avLst/>
          </a:prstGeom>
        </p:spPr>
        <p:txBody>
          <a:bodyPr vert="horz" wrap="square" lIns="0" tIns="12065" rIns="0" bIns="0" rtlCol="0">
            <a:spAutoFit/>
          </a:bodyPr>
          <a:lstStyle/>
          <a:p>
            <a:pPr marL="12064">
              <a:lnSpc>
                <a:spcPct val="100000"/>
              </a:lnSpc>
              <a:spcBef>
                <a:spcPts val="95"/>
              </a:spcBef>
              <a:tabLst>
                <a:tab pos="227329" algn="l"/>
                <a:tab pos="227965" algn="l"/>
              </a:tabLst>
            </a:pPr>
            <a:r>
              <a:rPr lang="en-IN" sz="1400" spc="-5">
                <a:solidFill>
                  <a:srgbClr val="FF0000"/>
                </a:solidFill>
                <a:latin typeface="Arial"/>
                <a:cs typeface="Arial"/>
              </a:rPr>
              <a:t>Sensor Used: </a:t>
            </a:r>
            <a:endParaRPr sz="1400">
              <a:solidFill>
                <a:srgbClr val="FF0000"/>
              </a:solidFill>
              <a:latin typeface="Arial"/>
              <a:cs typeface="Arial"/>
            </a:endParaRPr>
          </a:p>
        </p:txBody>
      </p:sp>
    </p:spTree>
    <p:extLst>
      <p:ext uri="{BB962C8B-B14F-4D97-AF65-F5344CB8AC3E}">
        <p14:creationId xmlns:p14="http://schemas.microsoft.com/office/powerpoint/2010/main" val="3759419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838200" y="531934"/>
            <a:ext cx="7149465" cy="611065"/>
          </a:xfrm>
          <a:prstGeom prst="rect">
            <a:avLst/>
          </a:prstGeom>
        </p:spPr>
        <p:txBody>
          <a:bodyPr vert="horz" wrap="square" lIns="0" tIns="13335" rIns="0" bIns="0" rtlCol="0">
            <a:spAutoFit/>
          </a:bodyPr>
          <a:lstStyle/>
          <a:p>
            <a:pPr marL="12700">
              <a:lnSpc>
                <a:spcPct val="100000"/>
              </a:lnSpc>
              <a:spcBef>
                <a:spcPts val="105"/>
              </a:spcBef>
            </a:pPr>
            <a:endParaRPr lang="en-IN" sz="2000" b="1">
              <a:solidFill>
                <a:srgbClr val="AFBE1A"/>
              </a:solidFill>
              <a:latin typeface="Arial"/>
              <a:cs typeface="Arial"/>
            </a:endParaRPr>
          </a:p>
          <a:p>
            <a:pPr marL="180975" indent="-168275">
              <a:lnSpc>
                <a:spcPct val="100000"/>
              </a:lnSpc>
              <a:spcBef>
                <a:spcPts val="105"/>
              </a:spcBef>
              <a:buFont typeface="Arial" panose="020B0604020202020204" pitchFamily="34" charset="0"/>
              <a:buChar char="•"/>
            </a:pPr>
            <a:r>
              <a:rPr sz="1800" b="1">
                <a:solidFill>
                  <a:srgbClr val="505155"/>
                </a:solidFill>
                <a:latin typeface="Arial"/>
                <a:cs typeface="Arial"/>
              </a:rPr>
              <a:t>Step </a:t>
            </a:r>
            <a:r>
              <a:rPr sz="1800" b="1" spc="-5">
                <a:solidFill>
                  <a:srgbClr val="505155"/>
                </a:solidFill>
                <a:latin typeface="Arial"/>
                <a:cs typeface="Arial"/>
              </a:rPr>
              <a:t>2: </a:t>
            </a:r>
            <a:r>
              <a:rPr sz="1800" spc="-5">
                <a:solidFill>
                  <a:srgbClr val="505155"/>
                </a:solidFill>
                <a:latin typeface="Arial"/>
                <a:cs typeface="Arial"/>
              </a:rPr>
              <a:t>Which data is available that </a:t>
            </a:r>
            <a:r>
              <a:rPr sz="1800" spc="-10">
                <a:solidFill>
                  <a:srgbClr val="505155"/>
                </a:solidFill>
                <a:latin typeface="Arial"/>
                <a:cs typeface="Arial"/>
              </a:rPr>
              <a:t>says </a:t>
            </a:r>
            <a:r>
              <a:rPr sz="1800" spc="-5">
                <a:solidFill>
                  <a:srgbClr val="505155"/>
                </a:solidFill>
                <a:latin typeface="Arial"/>
                <a:cs typeface="Arial"/>
              </a:rPr>
              <a:t>something about </a:t>
            </a:r>
            <a:r>
              <a:rPr sz="1800">
                <a:solidFill>
                  <a:srgbClr val="505155"/>
                </a:solidFill>
                <a:latin typeface="Arial"/>
                <a:cs typeface="Arial"/>
              </a:rPr>
              <a:t>the</a:t>
            </a:r>
            <a:r>
              <a:rPr sz="1800" spc="140">
                <a:solidFill>
                  <a:srgbClr val="505155"/>
                </a:solidFill>
                <a:latin typeface="Arial"/>
                <a:cs typeface="Arial"/>
              </a:rPr>
              <a:t> </a:t>
            </a:r>
            <a:r>
              <a:rPr sz="1800" spc="-5">
                <a:solidFill>
                  <a:srgbClr val="505155"/>
                </a:solidFill>
                <a:latin typeface="Arial"/>
                <a:cs typeface="Arial"/>
              </a:rPr>
              <a:t>filter?</a:t>
            </a:r>
            <a:endParaRPr sz="1800">
              <a:latin typeface="Arial"/>
              <a:cs typeface="Arial"/>
            </a:endParaRPr>
          </a:p>
        </p:txBody>
      </p:sp>
      <p:grpSp>
        <p:nvGrpSpPr>
          <p:cNvPr id="5" name="object 4"/>
          <p:cNvGrpSpPr/>
          <p:nvPr/>
        </p:nvGrpSpPr>
        <p:grpSpPr>
          <a:xfrm>
            <a:off x="3581400" y="2057400"/>
            <a:ext cx="5542915" cy="3964304"/>
            <a:chOff x="3296411" y="1967483"/>
            <a:chExt cx="5542915" cy="3964304"/>
          </a:xfrm>
        </p:grpSpPr>
        <p:sp>
          <p:nvSpPr>
            <p:cNvPr id="6" name="object 5"/>
            <p:cNvSpPr/>
            <p:nvPr/>
          </p:nvSpPr>
          <p:spPr>
            <a:xfrm>
              <a:off x="4096511" y="1967483"/>
              <a:ext cx="3593591" cy="3963924"/>
            </a:xfrm>
            <a:prstGeom prst="rect">
              <a:avLst/>
            </a:prstGeom>
            <a:blipFill>
              <a:blip r:embed="rId2" cstate="print"/>
              <a:stretch>
                <a:fillRect/>
              </a:stretch>
            </a:blipFill>
          </p:spPr>
          <p:txBody>
            <a:bodyPr wrap="square" lIns="0" tIns="0" rIns="0" bIns="0" rtlCol="0"/>
            <a:lstStyle/>
            <a:p>
              <a:endParaRPr/>
            </a:p>
          </p:txBody>
        </p:sp>
        <p:sp>
          <p:nvSpPr>
            <p:cNvPr id="7" name="object 6"/>
            <p:cNvSpPr/>
            <p:nvPr/>
          </p:nvSpPr>
          <p:spPr>
            <a:xfrm>
              <a:off x="4656581" y="3419094"/>
              <a:ext cx="1516380" cy="1263650"/>
            </a:xfrm>
            <a:custGeom>
              <a:avLst/>
              <a:gdLst/>
              <a:ahLst/>
              <a:cxnLst/>
              <a:rect l="l" t="t" r="r" b="b"/>
              <a:pathLst>
                <a:path w="1516379" h="1263650">
                  <a:moveTo>
                    <a:pt x="0" y="1263396"/>
                  </a:moveTo>
                  <a:lnTo>
                    <a:pt x="1516380" y="1263396"/>
                  </a:lnTo>
                  <a:lnTo>
                    <a:pt x="1516380" y="0"/>
                  </a:lnTo>
                  <a:lnTo>
                    <a:pt x="0" y="0"/>
                  </a:lnTo>
                  <a:lnTo>
                    <a:pt x="0" y="1263396"/>
                  </a:lnTo>
                  <a:close/>
                </a:path>
              </a:pathLst>
            </a:custGeom>
            <a:ln w="38100">
              <a:solidFill>
                <a:srgbClr val="505155"/>
              </a:solidFill>
            </a:ln>
          </p:spPr>
          <p:txBody>
            <a:bodyPr wrap="square" lIns="0" tIns="0" rIns="0" bIns="0" rtlCol="0"/>
            <a:lstStyle/>
            <a:p>
              <a:endParaRPr/>
            </a:p>
          </p:txBody>
        </p:sp>
        <p:sp>
          <p:nvSpPr>
            <p:cNvPr id="8" name="object 7"/>
            <p:cNvSpPr/>
            <p:nvPr/>
          </p:nvSpPr>
          <p:spPr>
            <a:xfrm>
              <a:off x="6240017" y="3470909"/>
              <a:ext cx="1330960" cy="1047115"/>
            </a:xfrm>
            <a:custGeom>
              <a:avLst/>
              <a:gdLst/>
              <a:ahLst/>
              <a:cxnLst/>
              <a:rect l="l" t="t" r="r" b="b"/>
              <a:pathLst>
                <a:path w="1330959" h="1047114">
                  <a:moveTo>
                    <a:pt x="0" y="1046988"/>
                  </a:moveTo>
                  <a:lnTo>
                    <a:pt x="1330452" y="1046988"/>
                  </a:lnTo>
                  <a:lnTo>
                    <a:pt x="1330452" y="0"/>
                  </a:lnTo>
                  <a:lnTo>
                    <a:pt x="0" y="0"/>
                  </a:lnTo>
                  <a:lnTo>
                    <a:pt x="0" y="1046988"/>
                  </a:lnTo>
                  <a:close/>
                </a:path>
              </a:pathLst>
            </a:custGeom>
            <a:ln w="32004">
              <a:solidFill>
                <a:srgbClr val="505155"/>
              </a:solidFill>
            </a:ln>
          </p:spPr>
          <p:txBody>
            <a:bodyPr wrap="square" lIns="0" tIns="0" rIns="0" bIns="0" rtlCol="0"/>
            <a:lstStyle/>
            <a:p>
              <a:endParaRPr/>
            </a:p>
          </p:txBody>
        </p:sp>
        <p:sp>
          <p:nvSpPr>
            <p:cNvPr id="9" name="object 8"/>
            <p:cNvSpPr/>
            <p:nvPr/>
          </p:nvSpPr>
          <p:spPr>
            <a:xfrm>
              <a:off x="3296411" y="3605783"/>
              <a:ext cx="1274064" cy="589788"/>
            </a:xfrm>
            <a:prstGeom prst="rect">
              <a:avLst/>
            </a:prstGeom>
            <a:blipFill>
              <a:blip r:embed="rId3" cstate="print"/>
              <a:stretch>
                <a:fillRect/>
              </a:stretch>
            </a:blipFill>
          </p:spPr>
          <p:txBody>
            <a:bodyPr wrap="square" lIns="0" tIns="0" rIns="0" bIns="0" rtlCol="0"/>
            <a:lstStyle/>
            <a:p>
              <a:endParaRPr/>
            </a:p>
          </p:txBody>
        </p:sp>
        <p:sp>
          <p:nvSpPr>
            <p:cNvPr id="10" name="object 9"/>
            <p:cNvSpPr/>
            <p:nvPr/>
          </p:nvSpPr>
          <p:spPr>
            <a:xfrm>
              <a:off x="3344671" y="3632073"/>
              <a:ext cx="1177290" cy="489584"/>
            </a:xfrm>
            <a:custGeom>
              <a:avLst/>
              <a:gdLst/>
              <a:ahLst/>
              <a:cxnLst/>
              <a:rect l="l" t="t" r="r" b="b"/>
              <a:pathLst>
                <a:path w="1177289" h="489585">
                  <a:moveTo>
                    <a:pt x="20827" y="0"/>
                  </a:moveTo>
                  <a:lnTo>
                    <a:pt x="0" y="57150"/>
                  </a:lnTo>
                  <a:lnTo>
                    <a:pt x="1109090" y="460501"/>
                  </a:lnTo>
                  <a:lnTo>
                    <a:pt x="1098677" y="489076"/>
                  </a:lnTo>
                  <a:lnTo>
                    <a:pt x="1177036" y="452881"/>
                  </a:lnTo>
                  <a:lnTo>
                    <a:pt x="1140332" y="374776"/>
                  </a:lnTo>
                  <a:lnTo>
                    <a:pt x="1129918" y="403351"/>
                  </a:lnTo>
                  <a:lnTo>
                    <a:pt x="20827" y="0"/>
                  </a:lnTo>
                  <a:close/>
                </a:path>
              </a:pathLst>
            </a:custGeom>
            <a:solidFill>
              <a:srgbClr val="505155"/>
            </a:solidFill>
          </p:spPr>
          <p:txBody>
            <a:bodyPr wrap="square" lIns="0" tIns="0" rIns="0" bIns="0" rtlCol="0"/>
            <a:lstStyle/>
            <a:p>
              <a:endParaRPr/>
            </a:p>
          </p:txBody>
        </p:sp>
        <p:sp>
          <p:nvSpPr>
            <p:cNvPr id="11" name="object 10"/>
            <p:cNvSpPr/>
            <p:nvPr/>
          </p:nvSpPr>
          <p:spPr>
            <a:xfrm>
              <a:off x="3344671" y="3632073"/>
              <a:ext cx="1177290" cy="489584"/>
            </a:xfrm>
            <a:custGeom>
              <a:avLst/>
              <a:gdLst/>
              <a:ahLst/>
              <a:cxnLst/>
              <a:rect l="l" t="t" r="r" b="b"/>
              <a:pathLst>
                <a:path w="1177289" h="489585">
                  <a:moveTo>
                    <a:pt x="1177036" y="452881"/>
                  </a:moveTo>
                  <a:lnTo>
                    <a:pt x="1098677" y="489076"/>
                  </a:lnTo>
                  <a:lnTo>
                    <a:pt x="1109090" y="460501"/>
                  </a:lnTo>
                  <a:lnTo>
                    <a:pt x="0" y="57150"/>
                  </a:lnTo>
                  <a:lnTo>
                    <a:pt x="20827" y="0"/>
                  </a:lnTo>
                  <a:lnTo>
                    <a:pt x="1129918" y="403351"/>
                  </a:lnTo>
                  <a:lnTo>
                    <a:pt x="1140332" y="374776"/>
                  </a:lnTo>
                  <a:lnTo>
                    <a:pt x="1177036" y="452881"/>
                  </a:lnTo>
                  <a:close/>
                </a:path>
              </a:pathLst>
            </a:custGeom>
            <a:ln w="9525">
              <a:solidFill>
                <a:srgbClr val="505155"/>
              </a:solidFill>
            </a:ln>
          </p:spPr>
          <p:txBody>
            <a:bodyPr wrap="square" lIns="0" tIns="0" rIns="0" bIns="0" rtlCol="0"/>
            <a:lstStyle/>
            <a:p>
              <a:endParaRPr/>
            </a:p>
          </p:txBody>
        </p:sp>
        <p:sp>
          <p:nvSpPr>
            <p:cNvPr id="12" name="object 11"/>
            <p:cNvSpPr/>
            <p:nvPr/>
          </p:nvSpPr>
          <p:spPr>
            <a:xfrm>
              <a:off x="7574279" y="3616451"/>
              <a:ext cx="1264920" cy="615695"/>
            </a:xfrm>
            <a:prstGeom prst="rect">
              <a:avLst/>
            </a:prstGeom>
            <a:blipFill>
              <a:blip r:embed="rId4" cstate="print"/>
              <a:stretch>
                <a:fillRect/>
              </a:stretch>
            </a:blipFill>
          </p:spPr>
          <p:txBody>
            <a:bodyPr wrap="square" lIns="0" tIns="0" rIns="0" bIns="0" rtlCol="0"/>
            <a:lstStyle/>
            <a:p>
              <a:endParaRPr/>
            </a:p>
          </p:txBody>
        </p:sp>
        <p:sp>
          <p:nvSpPr>
            <p:cNvPr id="13" name="object 12"/>
            <p:cNvSpPr/>
            <p:nvPr/>
          </p:nvSpPr>
          <p:spPr>
            <a:xfrm>
              <a:off x="7622540" y="3642613"/>
              <a:ext cx="1167765" cy="514984"/>
            </a:xfrm>
            <a:custGeom>
              <a:avLst/>
              <a:gdLst/>
              <a:ahLst/>
              <a:cxnLst/>
              <a:rect l="l" t="t" r="r" b="b"/>
              <a:pathLst>
                <a:path w="1167765" h="514985">
                  <a:moveTo>
                    <a:pt x="1145158" y="0"/>
                  </a:moveTo>
                  <a:lnTo>
                    <a:pt x="45974" y="429641"/>
                  </a:lnTo>
                  <a:lnTo>
                    <a:pt x="34925" y="401319"/>
                  </a:lnTo>
                  <a:lnTo>
                    <a:pt x="0" y="480187"/>
                  </a:lnTo>
                  <a:lnTo>
                    <a:pt x="79120" y="514477"/>
                  </a:lnTo>
                  <a:lnTo>
                    <a:pt x="68071" y="486283"/>
                  </a:lnTo>
                  <a:lnTo>
                    <a:pt x="1167256" y="56515"/>
                  </a:lnTo>
                  <a:lnTo>
                    <a:pt x="1145158" y="0"/>
                  </a:lnTo>
                  <a:close/>
                </a:path>
              </a:pathLst>
            </a:custGeom>
            <a:solidFill>
              <a:srgbClr val="505155"/>
            </a:solidFill>
          </p:spPr>
          <p:txBody>
            <a:bodyPr wrap="square" lIns="0" tIns="0" rIns="0" bIns="0" rtlCol="0"/>
            <a:lstStyle/>
            <a:p>
              <a:endParaRPr/>
            </a:p>
          </p:txBody>
        </p:sp>
        <p:sp>
          <p:nvSpPr>
            <p:cNvPr id="14" name="object 13"/>
            <p:cNvSpPr/>
            <p:nvPr/>
          </p:nvSpPr>
          <p:spPr>
            <a:xfrm>
              <a:off x="7622540" y="3642613"/>
              <a:ext cx="1167765" cy="514984"/>
            </a:xfrm>
            <a:custGeom>
              <a:avLst/>
              <a:gdLst/>
              <a:ahLst/>
              <a:cxnLst/>
              <a:rect l="l" t="t" r="r" b="b"/>
              <a:pathLst>
                <a:path w="1167765" h="514985">
                  <a:moveTo>
                    <a:pt x="0" y="480187"/>
                  </a:moveTo>
                  <a:lnTo>
                    <a:pt x="34925" y="401319"/>
                  </a:lnTo>
                  <a:lnTo>
                    <a:pt x="45974" y="429641"/>
                  </a:lnTo>
                  <a:lnTo>
                    <a:pt x="1145158" y="0"/>
                  </a:lnTo>
                  <a:lnTo>
                    <a:pt x="1167256" y="56515"/>
                  </a:lnTo>
                  <a:lnTo>
                    <a:pt x="68071" y="486283"/>
                  </a:lnTo>
                  <a:lnTo>
                    <a:pt x="79120" y="514477"/>
                  </a:lnTo>
                  <a:lnTo>
                    <a:pt x="0" y="480187"/>
                  </a:lnTo>
                  <a:close/>
                </a:path>
              </a:pathLst>
            </a:custGeom>
            <a:ln w="9525">
              <a:solidFill>
                <a:srgbClr val="505155"/>
              </a:solidFill>
            </a:ln>
          </p:spPr>
          <p:txBody>
            <a:bodyPr wrap="square" lIns="0" tIns="0" rIns="0" bIns="0" rtlCol="0"/>
            <a:lstStyle/>
            <a:p>
              <a:endParaRPr/>
            </a:p>
          </p:txBody>
        </p:sp>
      </p:grpSp>
      <p:sp>
        <p:nvSpPr>
          <p:cNvPr id="15" name="object 14"/>
          <p:cNvSpPr txBox="1"/>
          <p:nvPr/>
        </p:nvSpPr>
        <p:spPr>
          <a:xfrm>
            <a:off x="2479801" y="3327374"/>
            <a:ext cx="913765" cy="604520"/>
          </a:xfrm>
          <a:prstGeom prst="rect">
            <a:avLst/>
          </a:prstGeom>
        </p:spPr>
        <p:txBody>
          <a:bodyPr vert="horz" wrap="square" lIns="0" tIns="12700" rIns="0" bIns="0" rtlCol="0">
            <a:spAutoFit/>
          </a:bodyPr>
          <a:lstStyle/>
          <a:p>
            <a:pPr marL="12700" marR="5080">
              <a:lnSpc>
                <a:spcPct val="135700"/>
              </a:lnSpc>
              <a:spcBef>
                <a:spcPts val="100"/>
              </a:spcBef>
            </a:pPr>
            <a:r>
              <a:rPr sz="1400" i="1">
                <a:solidFill>
                  <a:srgbClr val="505155"/>
                </a:solidFill>
                <a:latin typeface="Arial"/>
                <a:cs typeface="Arial"/>
              </a:rPr>
              <a:t>First</a:t>
            </a:r>
            <a:r>
              <a:rPr sz="1400" i="1" spc="-114">
                <a:solidFill>
                  <a:srgbClr val="505155"/>
                </a:solidFill>
                <a:latin typeface="Arial"/>
                <a:cs typeface="Arial"/>
              </a:rPr>
              <a:t> </a:t>
            </a:r>
            <a:r>
              <a:rPr sz="1400" i="1">
                <a:solidFill>
                  <a:srgbClr val="505155"/>
                </a:solidFill>
                <a:latin typeface="Arial"/>
                <a:cs typeface="Arial"/>
              </a:rPr>
              <a:t>period  (26</a:t>
            </a:r>
            <a:r>
              <a:rPr sz="1400" i="1" spc="-85">
                <a:solidFill>
                  <a:srgbClr val="505155"/>
                </a:solidFill>
                <a:latin typeface="Arial"/>
                <a:cs typeface="Arial"/>
              </a:rPr>
              <a:t> </a:t>
            </a:r>
            <a:r>
              <a:rPr sz="1400" i="1">
                <a:solidFill>
                  <a:srgbClr val="505155"/>
                </a:solidFill>
                <a:latin typeface="Arial"/>
                <a:cs typeface="Arial"/>
              </a:rPr>
              <a:t>weeks)</a:t>
            </a:r>
            <a:endParaRPr sz="1400">
              <a:latin typeface="Arial"/>
              <a:cs typeface="Arial"/>
            </a:endParaRPr>
          </a:p>
        </p:txBody>
      </p:sp>
      <p:sp>
        <p:nvSpPr>
          <p:cNvPr id="16" name="object 15"/>
          <p:cNvSpPr txBox="1"/>
          <p:nvPr/>
        </p:nvSpPr>
        <p:spPr>
          <a:xfrm>
            <a:off x="9134349" y="3402939"/>
            <a:ext cx="1171575" cy="453390"/>
          </a:xfrm>
          <a:prstGeom prst="rect">
            <a:avLst/>
          </a:prstGeom>
        </p:spPr>
        <p:txBody>
          <a:bodyPr vert="horz" wrap="square" lIns="0" tIns="13335" rIns="0" bIns="0" rtlCol="0">
            <a:spAutoFit/>
          </a:bodyPr>
          <a:lstStyle/>
          <a:p>
            <a:pPr algn="ctr">
              <a:lnSpc>
                <a:spcPct val="100000"/>
              </a:lnSpc>
              <a:spcBef>
                <a:spcPts val="105"/>
              </a:spcBef>
            </a:pPr>
            <a:r>
              <a:rPr sz="1400" i="1">
                <a:solidFill>
                  <a:srgbClr val="505155"/>
                </a:solidFill>
                <a:latin typeface="Arial"/>
                <a:cs typeface="Arial"/>
              </a:rPr>
              <a:t>Second</a:t>
            </a:r>
            <a:r>
              <a:rPr sz="1400" i="1" spc="-95">
                <a:solidFill>
                  <a:srgbClr val="505155"/>
                </a:solidFill>
                <a:latin typeface="Arial"/>
                <a:cs typeface="Arial"/>
              </a:rPr>
              <a:t> </a:t>
            </a:r>
            <a:r>
              <a:rPr sz="1400" i="1">
                <a:solidFill>
                  <a:srgbClr val="505155"/>
                </a:solidFill>
                <a:latin typeface="Arial"/>
                <a:cs typeface="Arial"/>
              </a:rPr>
              <a:t>period</a:t>
            </a:r>
            <a:endParaRPr sz="1400">
              <a:latin typeface="Arial"/>
              <a:cs typeface="Arial"/>
            </a:endParaRPr>
          </a:p>
          <a:p>
            <a:pPr algn="ctr">
              <a:lnSpc>
                <a:spcPct val="100000"/>
              </a:lnSpc>
            </a:pPr>
            <a:r>
              <a:rPr sz="1400" i="1">
                <a:solidFill>
                  <a:srgbClr val="505155"/>
                </a:solidFill>
                <a:latin typeface="Arial"/>
                <a:cs typeface="Arial"/>
              </a:rPr>
              <a:t>(23</a:t>
            </a:r>
            <a:r>
              <a:rPr sz="1400" i="1" spc="-45">
                <a:solidFill>
                  <a:srgbClr val="505155"/>
                </a:solidFill>
                <a:latin typeface="Arial"/>
                <a:cs typeface="Arial"/>
              </a:rPr>
              <a:t> </a:t>
            </a:r>
            <a:r>
              <a:rPr sz="1400" i="1">
                <a:solidFill>
                  <a:srgbClr val="505155"/>
                </a:solidFill>
                <a:latin typeface="Arial"/>
                <a:cs typeface="Arial"/>
              </a:rPr>
              <a:t>week)</a:t>
            </a:r>
            <a:endParaRPr sz="1400">
              <a:latin typeface="Arial"/>
              <a:cs typeface="Arial"/>
            </a:endParaRPr>
          </a:p>
        </p:txBody>
      </p:sp>
      <p:sp>
        <p:nvSpPr>
          <p:cNvPr id="2" name="Rectangle 1"/>
          <p:cNvSpPr/>
          <p:nvPr/>
        </p:nvSpPr>
        <p:spPr>
          <a:xfrm>
            <a:off x="76200" y="655320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0896600" y="6553200"/>
            <a:ext cx="1143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bject 5"/>
          <p:cNvSpPr/>
          <p:nvPr/>
        </p:nvSpPr>
        <p:spPr>
          <a:xfrm>
            <a:off x="9411461" y="-126"/>
            <a:ext cx="166370" cy="669290"/>
          </a:xfrm>
          <a:custGeom>
            <a:avLst/>
            <a:gdLst/>
            <a:ahLst/>
            <a:cxnLst/>
            <a:rect l="l" t="t" r="r" b="b"/>
            <a:pathLst>
              <a:path w="166370" h="669290">
                <a:moveTo>
                  <a:pt x="166116" y="0"/>
                </a:moveTo>
                <a:lnTo>
                  <a:pt x="0" y="0"/>
                </a:lnTo>
                <a:lnTo>
                  <a:pt x="0" y="669036"/>
                </a:lnTo>
                <a:lnTo>
                  <a:pt x="166116" y="669036"/>
                </a:lnTo>
                <a:lnTo>
                  <a:pt x="166116"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object 6"/>
          <p:cNvSpPr/>
          <p:nvPr/>
        </p:nvSpPr>
        <p:spPr>
          <a:xfrm>
            <a:off x="10110978" y="-126"/>
            <a:ext cx="152400" cy="403860"/>
          </a:xfrm>
          <a:custGeom>
            <a:avLst/>
            <a:gdLst/>
            <a:ahLst/>
            <a:cxnLst/>
            <a:rect l="l" t="t" r="r" b="b"/>
            <a:pathLst>
              <a:path w="152400" h="403860">
                <a:moveTo>
                  <a:pt x="152400" y="0"/>
                </a:moveTo>
                <a:lnTo>
                  <a:pt x="0" y="0"/>
                </a:lnTo>
                <a:lnTo>
                  <a:pt x="0" y="403860"/>
                </a:lnTo>
                <a:lnTo>
                  <a:pt x="152400" y="403860"/>
                </a:lnTo>
                <a:lnTo>
                  <a:pt x="152400"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7"/>
          <p:cNvSpPr/>
          <p:nvPr/>
        </p:nvSpPr>
        <p:spPr>
          <a:xfrm>
            <a:off x="4002785" y="6542405"/>
            <a:ext cx="113030" cy="315595"/>
          </a:xfrm>
          <a:custGeom>
            <a:avLst/>
            <a:gdLst/>
            <a:ahLst/>
            <a:cxnLst/>
            <a:rect l="l" t="t" r="r" b="b"/>
            <a:pathLst>
              <a:path w="113029" h="315595">
                <a:moveTo>
                  <a:pt x="112763" y="0"/>
                </a:moveTo>
                <a:lnTo>
                  <a:pt x="0" y="0"/>
                </a:lnTo>
                <a:lnTo>
                  <a:pt x="0" y="315468"/>
                </a:lnTo>
                <a:lnTo>
                  <a:pt x="112763" y="315468"/>
                </a:lnTo>
                <a:lnTo>
                  <a:pt x="112763" y="0"/>
                </a:lnTo>
                <a:close/>
              </a:path>
            </a:pathLst>
          </a:custGeom>
          <a:solidFill>
            <a:srgbClr val="1B394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8"/>
          <p:cNvSpPr/>
          <p:nvPr/>
        </p:nvSpPr>
        <p:spPr>
          <a:xfrm>
            <a:off x="4815078" y="6249797"/>
            <a:ext cx="167640" cy="608330"/>
          </a:xfrm>
          <a:custGeom>
            <a:avLst/>
            <a:gdLst/>
            <a:ahLst/>
            <a:cxnLst/>
            <a:rect l="l" t="t" r="r" b="b"/>
            <a:pathLst>
              <a:path w="167639" h="608329">
                <a:moveTo>
                  <a:pt x="167639" y="0"/>
                </a:moveTo>
                <a:lnTo>
                  <a:pt x="0" y="0"/>
                </a:lnTo>
                <a:lnTo>
                  <a:pt x="0" y="608076"/>
                </a:lnTo>
                <a:lnTo>
                  <a:pt x="167639" y="608076"/>
                </a:lnTo>
                <a:lnTo>
                  <a:pt x="167639" y="0"/>
                </a:lnTo>
                <a:close/>
              </a:path>
            </a:pathLst>
          </a:custGeom>
          <a:solidFill>
            <a:srgbClr val="00B4A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9"/>
          <p:cNvSpPr/>
          <p:nvPr/>
        </p:nvSpPr>
        <p:spPr>
          <a:xfrm>
            <a:off x="8900921" y="6542405"/>
            <a:ext cx="167640" cy="315595"/>
          </a:xfrm>
          <a:custGeom>
            <a:avLst/>
            <a:gdLst/>
            <a:ahLst/>
            <a:cxnLst/>
            <a:rect l="l" t="t" r="r" b="b"/>
            <a:pathLst>
              <a:path w="167640" h="315595">
                <a:moveTo>
                  <a:pt x="167640" y="0"/>
                </a:moveTo>
                <a:lnTo>
                  <a:pt x="0" y="0"/>
                </a:lnTo>
                <a:lnTo>
                  <a:pt x="0" y="315468"/>
                </a:lnTo>
                <a:lnTo>
                  <a:pt x="167640" y="315468"/>
                </a:lnTo>
                <a:lnTo>
                  <a:pt x="167640" y="0"/>
                </a:lnTo>
                <a:close/>
              </a:path>
            </a:pathLst>
          </a:custGeom>
          <a:solidFill>
            <a:srgbClr val="FF5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object 10"/>
          <p:cNvSpPr/>
          <p:nvPr/>
        </p:nvSpPr>
        <p:spPr>
          <a:xfrm>
            <a:off x="1928622" y="6682614"/>
            <a:ext cx="167640" cy="175260"/>
          </a:xfrm>
          <a:custGeom>
            <a:avLst/>
            <a:gdLst/>
            <a:ahLst/>
            <a:cxnLst/>
            <a:rect l="l" t="t" r="r" b="b"/>
            <a:pathLst>
              <a:path w="167639" h="175259">
                <a:moveTo>
                  <a:pt x="167639" y="0"/>
                </a:moveTo>
                <a:lnTo>
                  <a:pt x="0" y="0"/>
                </a:lnTo>
                <a:lnTo>
                  <a:pt x="0" y="175259"/>
                </a:lnTo>
                <a:lnTo>
                  <a:pt x="167639" y="175259"/>
                </a:lnTo>
                <a:lnTo>
                  <a:pt x="167639" y="0"/>
                </a:lnTo>
                <a:close/>
              </a:path>
            </a:pathLst>
          </a:custGeom>
          <a:solidFill>
            <a:srgbClr val="FDD6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Rectangle 22"/>
          <p:cNvSpPr/>
          <p:nvPr/>
        </p:nvSpPr>
        <p:spPr>
          <a:xfrm>
            <a:off x="11331533" y="0"/>
            <a:ext cx="98467" cy="13706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874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A6B498AEFFE54E8D2CBC933D973986" ma:contentTypeVersion="8" ma:contentTypeDescription="Create a new document." ma:contentTypeScope="" ma:versionID="b04b0efde902d6fe1f2e3c158e667a7c">
  <xsd:schema xmlns:xsd="http://www.w3.org/2001/XMLSchema" xmlns:xs="http://www.w3.org/2001/XMLSchema" xmlns:p="http://schemas.microsoft.com/office/2006/metadata/properties" xmlns:ns2="8993d2bb-2dfc-4150-8235-f22baef139ed" targetNamespace="http://schemas.microsoft.com/office/2006/metadata/properties" ma:root="true" ma:fieldsID="8fef79fdc09acc6048a1912a1c19f184" ns2:_="">
    <xsd:import namespace="8993d2bb-2dfc-4150-8235-f22baef139e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93d2bb-2dfc-4150-8235-f22baef139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E3C169-C064-4B4A-ACAC-80188B9E6A1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C67E063-3450-4F7B-8A00-78DD413D581E}">
  <ds:schemaRefs>
    <ds:schemaRef ds:uri="http://schemas.microsoft.com/sharepoint/v3/contenttype/forms"/>
  </ds:schemaRefs>
</ds:datastoreItem>
</file>

<file path=customXml/itemProps3.xml><?xml version="1.0" encoding="utf-8"?>
<ds:datastoreItem xmlns:ds="http://schemas.openxmlformats.org/officeDocument/2006/customXml" ds:itemID="{8ADA15F8-A763-469C-B487-B3F04E48A306}">
  <ds:schemaRefs>
    <ds:schemaRef ds:uri="8993d2bb-2dfc-4150-8235-f22baef139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25</Slides>
  <Notes>12</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Use of Industry 4.0 for Predictive Asset Maintenance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ADMINIBM</dc:creator>
  <cp:revision>1</cp:revision>
  <dcterms:created xsi:type="dcterms:W3CDTF">2021-01-08T22:28:02Z</dcterms:created>
  <dcterms:modified xsi:type="dcterms:W3CDTF">2021-01-20T10:59:08Z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2017-10-26T00:00:00Z</vt:filetime>
  </property>
  <property fmtid="{D5CDD505-2E9C-101B-9397-08002B2CF9AE}" pid="3" name="Creator">
    <vt:lpwstr>Acrobat PDFMaker 17 for PowerPoint</vt:lpwstr>
  </property>
  <property fmtid="{D5CDD505-2E9C-101B-9397-08002B2CF9AE}" pid="4" name="LastSaved">
    <vt:filetime>2021-01-08T00:00:00Z</vt:filetime>
  </property>
  <property fmtid="{D5CDD505-2E9C-101B-9397-08002B2CF9AE}" pid="5" name="ContentTypeId">
    <vt:lpwstr>0x01010025A6B498AEFFE54E8D2CBC933D973986</vt:lpwstr>
  </property>
</Properties>
</file>